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8"/>
  </p:notesMasterIdLst>
  <p:sldIdLst>
    <p:sldId id="259" r:id="rId3"/>
    <p:sldId id="257" r:id="rId4"/>
    <p:sldId id="258" r:id="rId5"/>
    <p:sldId id="290" r:id="rId6"/>
    <p:sldId id="291" r:id="rId7"/>
    <p:sldId id="292" r:id="rId8"/>
    <p:sldId id="273" r:id="rId9"/>
    <p:sldId id="283" r:id="rId10"/>
    <p:sldId id="295" r:id="rId11"/>
    <p:sldId id="296" r:id="rId12"/>
    <p:sldId id="297" r:id="rId13"/>
    <p:sldId id="287" r:id="rId14"/>
    <p:sldId id="298" r:id="rId15"/>
    <p:sldId id="299" r:id="rId16"/>
    <p:sldId id="263" r:id="rId17"/>
  </p:sldIdLst>
  <p:sldSz cx="9144000" cy="5143500" type="screen16x9"/>
  <p:notesSz cx="6858000" cy="9144000"/>
  <p:embeddedFontLst>
    <p:embeddedFont>
      <p:font typeface="Dosis" pitchFamily="2" charset="0"/>
      <p:regular r:id="rId19"/>
      <p:bold r:id="rId20"/>
    </p:embeddedFont>
    <p:embeddedFont>
      <p:font typeface="Montserrat" panose="00000500000000000000" pitchFamily="2" charset="0"/>
      <p:regular r:id="rId21"/>
      <p:bold r:id="rId22"/>
      <p:italic r:id="rId23"/>
      <p:boldItalic r:id="rId24"/>
    </p:embeddedFont>
    <p:embeddedFont>
      <p:font typeface="Nunito" pitchFamily="2" charset="0"/>
      <p:regular r:id="rId25"/>
      <p:bold r:id="rId26"/>
      <p:italic r:id="rId27"/>
      <p:boldItalic r:id="rId28"/>
    </p:embeddedFont>
    <p:embeddedFont>
      <p:font typeface="Poppins Medium" panose="00000600000000000000" pitchFamily="2" charset="0"/>
      <p:regular r:id="rId29"/>
      <p: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48" y="4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0991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3650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825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02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432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064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9062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4006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2255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45928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knardotulung@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hyperlink" Target="https://github.com/oknardo" TargetMode="External"/><Relationship Id="rId4" Type="http://schemas.openxmlformats.org/officeDocument/2006/relationships/hyperlink" Target="http://www.linkedin.com/in/oknardo-tulu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colab.research.google.com/drive/1dfKbW2ZpdYvMb5LCOKPfbSkRHau8cWeh?usp=sharing" TargetMode="External"/><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dfKbW2ZpdYvMb5LCOKPfbSkRHau8cWeh?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200" dirty="0">
                <a:latin typeface="Dosis"/>
                <a:ea typeface="Dosis"/>
                <a:cs typeface="Dosis"/>
                <a:sym typeface="Dosis"/>
              </a:rPr>
              <a:t>Predict Clicked Ads Customer Classification by using Machine Learning</a:t>
            </a:r>
            <a:endParaRPr sz="3200" b="1" dirty="0">
              <a:solidFill>
                <a:schemeClr val="lt1"/>
              </a:solidFill>
            </a:endParaRPr>
          </a:p>
        </p:txBody>
      </p:sp>
      <p:sp>
        <p:nvSpPr>
          <p:cNvPr id="100" name="Google Shape;100;p25"/>
          <p:cNvSpPr txBox="1"/>
          <p:nvPr/>
        </p:nvSpPr>
        <p:spPr>
          <a:xfrm>
            <a:off x="5959950" y="908900"/>
            <a:ext cx="2977988"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Oknardo Budi Setiawan Tulung</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E</a:t>
            </a:r>
            <a:r>
              <a:rPr lang="en" sz="1200" dirty="0">
                <a:latin typeface="Dosis"/>
                <a:ea typeface="Dosis"/>
                <a:cs typeface="Dosis"/>
                <a:sym typeface="Dosis"/>
              </a:rPr>
              <a:t>nail: </a:t>
            </a:r>
            <a:r>
              <a:rPr lang="en" sz="1200" dirty="0">
                <a:latin typeface="Dosis"/>
                <a:ea typeface="Dosis"/>
                <a:cs typeface="Dosis"/>
                <a:sym typeface="Dosis"/>
                <a:hlinkClick r:id="rId3"/>
              </a:rPr>
              <a:t>oknardotulung@gmail.com</a:t>
            </a:r>
            <a:endParaRPr lang="en"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LinkedIn: </a:t>
            </a:r>
            <a:r>
              <a:rPr lang="en-US" sz="1200" b="0" i="0" dirty="0">
                <a:effectLst/>
                <a:highlight>
                  <a:srgbClr val="FFFFFF"/>
                </a:highlight>
                <a:latin typeface="Dosis" pitchFamily="2" charset="0"/>
                <a:hlinkClick r:id="rId4"/>
              </a:rPr>
              <a:t>www.linkedin.com/in/oknardo-tulung</a:t>
            </a:r>
            <a:endParaRPr lang="en-US" sz="1200" b="0" i="0" dirty="0">
              <a:effectLst/>
              <a:highlight>
                <a:srgbClr val="FFFFFF"/>
              </a:highlight>
              <a:latin typeface="Dosis" pitchFamily="2" charset="0"/>
            </a:endParaRPr>
          </a:p>
          <a:p>
            <a:pPr marL="0" marR="0" lvl="0" indent="0" algn="l" rtl="0">
              <a:lnSpc>
                <a:spcPct val="100000"/>
              </a:lnSpc>
              <a:spcBef>
                <a:spcPts val="0"/>
              </a:spcBef>
              <a:spcAft>
                <a:spcPts val="0"/>
              </a:spcAft>
              <a:buClr>
                <a:srgbClr val="000000"/>
              </a:buClr>
              <a:buSzPts val="1100"/>
              <a:buFont typeface="Arial"/>
              <a:buNone/>
            </a:pPr>
            <a:r>
              <a:rPr lang="en-US" sz="1050" dirty="0">
                <a:latin typeface="Dosis" pitchFamily="2" charset="0"/>
                <a:ea typeface="Dosis"/>
                <a:cs typeface="Dosis"/>
                <a:sym typeface="Dosis"/>
              </a:rPr>
              <a:t>GitHub: </a:t>
            </a:r>
            <a:r>
              <a:rPr lang="en-US" sz="1050" dirty="0">
                <a:latin typeface="Dosis" pitchFamily="2" charset="0"/>
                <a:ea typeface="Dosis"/>
                <a:cs typeface="Dosis"/>
                <a:sym typeface="Dosis"/>
                <a:hlinkClick r:id="rId5"/>
              </a:rPr>
              <a:t>https://github.com/oknardo</a:t>
            </a:r>
            <a:endParaRPr lang="en-US" sz="1050" dirty="0">
              <a:latin typeface="Dosis" pitchFamily="2" charset="0"/>
              <a:ea typeface="Dosis"/>
              <a:cs typeface="Dosis"/>
              <a:sym typeface="Dosis"/>
            </a:endParaRPr>
          </a:p>
        </p:txBody>
      </p:sp>
      <p:pic>
        <p:nvPicPr>
          <p:cNvPr id="101" name="Google Shape;101;p25"/>
          <p:cNvPicPr preferRelativeResize="0"/>
          <p:nvPr/>
        </p:nvPicPr>
        <p:blipFill>
          <a:blip r:embed="rId6"/>
          <a:srcRect t="10766" b="10766"/>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62600"/>
            <a:ext cx="4167000" cy="2270763"/>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400" dirty="0">
                <a:solidFill>
                  <a:schemeClr val="dk1"/>
                </a:solidFill>
                <a:latin typeface="Nunito" pitchFamily="2" charset="0"/>
                <a:ea typeface="Nunito"/>
                <a:cs typeface="Nunito"/>
                <a:sym typeface="Nunito"/>
              </a:rPr>
              <a:t>“</a:t>
            </a:r>
            <a:r>
              <a:rPr lang="en-US" sz="1400" b="0" i="0" dirty="0">
                <a:effectLst/>
                <a:highlight>
                  <a:srgbClr val="FFFFFF"/>
                </a:highlight>
                <a:latin typeface="Nunito" pitchFamily="2" charset="0"/>
              </a:rPr>
              <a:t>Oknardo is a skilled data analyst with a Bachelor of Science in Mathematics. Experienced in analyzing large datasets, creating business performance dashboards, developing predictive models, and data visualization using Tableau and Looker Studio. Proficient in using Python and SQL for data processing. He has handled various data types, particularly in the fields of eCommerce, and advertisement effectiveness.</a:t>
            </a:r>
            <a:r>
              <a:rPr lang="en" sz="1400" dirty="0">
                <a:solidFill>
                  <a:schemeClr val="dk1"/>
                </a:solidFill>
                <a:latin typeface="Nunito" pitchFamily="2" charset="0"/>
                <a:ea typeface="Nunito"/>
                <a:cs typeface="Nunito"/>
                <a:sym typeface="Nunito"/>
              </a:rPr>
              <a:t>”</a:t>
            </a:r>
            <a:endParaRPr sz="1400" dirty="0">
              <a:latin typeface="Nunito"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8" name="TextBox 7">
            <a:extLst>
              <a:ext uri="{FF2B5EF4-FFF2-40B4-BE49-F238E27FC236}">
                <a16:creationId xmlns:a16="http://schemas.microsoft.com/office/drawing/2014/main" id="{8DE40F89-A3D8-4F35-EDA4-A1A7D73E7B60}"/>
              </a:ext>
            </a:extLst>
          </p:cNvPr>
          <p:cNvSpPr txBox="1"/>
          <p:nvPr/>
        </p:nvSpPr>
        <p:spPr>
          <a:xfrm>
            <a:off x="4902925" y="1155700"/>
            <a:ext cx="3994150" cy="2062103"/>
          </a:xfrm>
          <a:prstGeom prst="rect">
            <a:avLst/>
          </a:prstGeom>
          <a:noFill/>
        </p:spPr>
        <p:txBody>
          <a:bodyPr wrap="square">
            <a:spAutoFit/>
          </a:bodyPr>
          <a:lstStyle/>
          <a:p>
            <a:pPr algn="just"/>
            <a:r>
              <a:rPr lang="en-US" sz="1600" b="0" i="0" dirty="0">
                <a:solidFill>
                  <a:srgbClr val="212121"/>
                </a:solidFill>
                <a:effectLst/>
                <a:latin typeface="Roboto" panose="02000000000000000000" pitchFamily="2" charset="0"/>
              </a:rPr>
              <a:t>Model </a:t>
            </a:r>
            <a:r>
              <a:rPr lang="en-US" sz="1600" b="1" i="0" dirty="0">
                <a:solidFill>
                  <a:srgbClr val="212121"/>
                </a:solidFill>
                <a:effectLst/>
                <a:latin typeface="Roboto" panose="02000000000000000000" pitchFamily="2" charset="0"/>
              </a:rPr>
              <a:t>Random Forest </a:t>
            </a:r>
            <a:r>
              <a:rPr lang="en-US" sz="1600" b="0" i="0" dirty="0" err="1">
                <a:solidFill>
                  <a:srgbClr val="212121"/>
                </a:solidFill>
                <a:effectLst/>
                <a:latin typeface="Roboto" panose="02000000000000000000" pitchFamily="2" charset="0"/>
              </a:rPr>
              <a:t>menunjukkan</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performa</a:t>
            </a:r>
            <a:r>
              <a:rPr lang="en-US" sz="1600" b="0" i="0" dirty="0">
                <a:solidFill>
                  <a:srgbClr val="212121"/>
                </a:solidFill>
                <a:effectLst/>
                <a:latin typeface="Roboto" panose="02000000000000000000" pitchFamily="2" charset="0"/>
              </a:rPr>
              <a:t> yang sangat </a:t>
            </a:r>
            <a:r>
              <a:rPr lang="en-US" sz="1600" b="0" i="0" dirty="0" err="1">
                <a:solidFill>
                  <a:srgbClr val="212121"/>
                </a:solidFill>
                <a:effectLst/>
                <a:latin typeface="Roboto" panose="02000000000000000000" pitchFamily="2" charset="0"/>
              </a:rPr>
              <a:t>baik</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dengan</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sedikit</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kesalahan</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dalam</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prediksi</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baik</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untuk</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kelas</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positif</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maupun</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negatif</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Dengan</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tingkat</a:t>
            </a:r>
            <a:r>
              <a:rPr lang="en-US" sz="1600" b="0" i="0" dirty="0">
                <a:solidFill>
                  <a:srgbClr val="212121"/>
                </a:solidFill>
                <a:effectLst/>
                <a:latin typeface="Roboto" panose="02000000000000000000" pitchFamily="2" charset="0"/>
              </a:rPr>
              <a:t> False Negatives yang </a:t>
            </a:r>
            <a:r>
              <a:rPr lang="en-US" sz="1600" b="0" i="0" dirty="0" err="1">
                <a:solidFill>
                  <a:srgbClr val="212121"/>
                </a:solidFill>
                <a:effectLst/>
                <a:latin typeface="Roboto" panose="02000000000000000000" pitchFamily="2" charset="0"/>
              </a:rPr>
              <a:t>rendah</a:t>
            </a:r>
            <a:r>
              <a:rPr lang="en-US" sz="1600" b="0" i="0" dirty="0">
                <a:solidFill>
                  <a:srgbClr val="212121"/>
                </a:solidFill>
                <a:effectLst/>
                <a:latin typeface="Roboto" panose="02000000000000000000" pitchFamily="2" charset="0"/>
              </a:rPr>
              <a:t>, model </a:t>
            </a:r>
            <a:r>
              <a:rPr lang="en-US" sz="1600" b="0" i="0" dirty="0" err="1">
                <a:solidFill>
                  <a:srgbClr val="212121"/>
                </a:solidFill>
                <a:effectLst/>
                <a:latin typeface="Roboto" panose="02000000000000000000" pitchFamily="2" charset="0"/>
              </a:rPr>
              <a:t>ini</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dapat</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diandalkan</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untuk</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aplikasi</a:t>
            </a:r>
            <a:r>
              <a:rPr lang="en-US" sz="1600" b="0" i="0" dirty="0">
                <a:solidFill>
                  <a:srgbClr val="212121"/>
                </a:solidFill>
                <a:effectLst/>
                <a:latin typeface="Roboto" panose="02000000000000000000" pitchFamily="2" charset="0"/>
              </a:rPr>
              <a:t> di mana </a:t>
            </a:r>
            <a:r>
              <a:rPr lang="en-US" sz="1600" b="0" i="0" dirty="0" err="1">
                <a:solidFill>
                  <a:srgbClr val="212121"/>
                </a:solidFill>
                <a:effectLst/>
                <a:latin typeface="Roboto" panose="02000000000000000000" pitchFamily="2" charset="0"/>
              </a:rPr>
              <a:t>mendeteksi</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kasus</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positif</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menjadi</a:t>
            </a:r>
            <a:r>
              <a:rPr lang="en-US" sz="1600" b="0" i="0" dirty="0">
                <a:solidFill>
                  <a:srgbClr val="212121"/>
                </a:solidFill>
                <a:effectLst/>
                <a:latin typeface="Roboto" panose="02000000000000000000" pitchFamily="2" charset="0"/>
              </a:rPr>
              <a:t> </a:t>
            </a:r>
            <a:r>
              <a:rPr lang="en-US" sz="1600" b="0" i="0" dirty="0" err="1">
                <a:solidFill>
                  <a:srgbClr val="212121"/>
                </a:solidFill>
                <a:effectLst/>
                <a:latin typeface="Roboto" panose="02000000000000000000" pitchFamily="2" charset="0"/>
              </a:rPr>
              <a:t>prioritas</a:t>
            </a:r>
            <a:r>
              <a:rPr lang="en-US" sz="1600" b="0" i="0" dirty="0">
                <a:solidFill>
                  <a:srgbClr val="212121"/>
                </a:solidFill>
                <a:effectLst/>
                <a:latin typeface="Roboto" panose="02000000000000000000" pitchFamily="2" charset="0"/>
              </a:rPr>
              <a:t>.</a:t>
            </a:r>
          </a:p>
        </p:txBody>
      </p:sp>
      <p:sp>
        <p:nvSpPr>
          <p:cNvPr id="13" name="TextBox 12">
            <a:extLst>
              <a:ext uri="{FF2B5EF4-FFF2-40B4-BE49-F238E27FC236}">
                <a16:creationId xmlns:a16="http://schemas.microsoft.com/office/drawing/2014/main" id="{DB708EB7-2C5A-A101-6F67-62603557BB3C}"/>
              </a:ext>
            </a:extLst>
          </p:cNvPr>
          <p:cNvSpPr txBox="1"/>
          <p:nvPr/>
        </p:nvSpPr>
        <p:spPr>
          <a:xfrm>
            <a:off x="421394" y="718588"/>
            <a:ext cx="4572000" cy="338554"/>
          </a:xfrm>
          <a:prstGeom prst="rect">
            <a:avLst/>
          </a:prstGeom>
          <a:noFill/>
        </p:spPr>
        <p:txBody>
          <a:bodyPr wrap="square">
            <a:spAutoFit/>
          </a:bodyPr>
          <a:lstStyle/>
          <a:p>
            <a:r>
              <a:rPr lang="en-US" sz="1600" b="1" dirty="0">
                <a:solidFill>
                  <a:srgbClr val="212121"/>
                </a:solidFill>
                <a:latin typeface="Roboto" panose="02000000000000000000" pitchFamily="2" charset="0"/>
              </a:rPr>
              <a:t>Evaluation </a:t>
            </a:r>
            <a:endParaRPr lang="en-US" sz="1600" b="1" dirty="0"/>
          </a:p>
        </p:txBody>
      </p:sp>
      <p:pic>
        <p:nvPicPr>
          <p:cNvPr id="1026" name="Picture 2">
            <a:extLst>
              <a:ext uri="{FF2B5EF4-FFF2-40B4-BE49-F238E27FC236}">
                <a16:creationId xmlns:a16="http://schemas.microsoft.com/office/drawing/2014/main" id="{8FD6A393-9912-7B6A-4955-0BC7BCA45F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925" y="1155700"/>
            <a:ext cx="4464399" cy="357505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8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13" name="TextBox 12">
            <a:extLst>
              <a:ext uri="{FF2B5EF4-FFF2-40B4-BE49-F238E27FC236}">
                <a16:creationId xmlns:a16="http://schemas.microsoft.com/office/drawing/2014/main" id="{DB708EB7-2C5A-A101-6F67-62603557BB3C}"/>
              </a:ext>
            </a:extLst>
          </p:cNvPr>
          <p:cNvSpPr txBox="1"/>
          <p:nvPr/>
        </p:nvSpPr>
        <p:spPr>
          <a:xfrm>
            <a:off x="421394" y="718588"/>
            <a:ext cx="4572000" cy="338554"/>
          </a:xfrm>
          <a:prstGeom prst="rect">
            <a:avLst/>
          </a:prstGeom>
          <a:noFill/>
        </p:spPr>
        <p:txBody>
          <a:bodyPr wrap="square">
            <a:spAutoFit/>
          </a:bodyPr>
          <a:lstStyle/>
          <a:p>
            <a:r>
              <a:rPr lang="en-US" sz="1600" b="1" i="0" dirty="0">
                <a:solidFill>
                  <a:srgbClr val="212121"/>
                </a:solidFill>
                <a:effectLst/>
                <a:latin typeface="Roboto" panose="02000000000000000000" pitchFamily="2" charset="0"/>
              </a:rPr>
              <a:t>Feature Importance</a:t>
            </a:r>
            <a:endParaRPr lang="en-US" sz="1600" b="1" dirty="0"/>
          </a:p>
        </p:txBody>
      </p:sp>
      <p:pic>
        <p:nvPicPr>
          <p:cNvPr id="5122" name="Picture 2">
            <a:extLst>
              <a:ext uri="{FF2B5EF4-FFF2-40B4-BE49-F238E27FC236}">
                <a16:creationId xmlns:a16="http://schemas.microsoft.com/office/drawing/2014/main" id="{705BBF54-783E-360C-EB7F-383A8B11E0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394" y="1098821"/>
            <a:ext cx="4022325" cy="36322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4BEF54-96FD-1368-CE6E-3ED11EFEED0E}"/>
              </a:ext>
            </a:extLst>
          </p:cNvPr>
          <p:cNvSpPr txBox="1"/>
          <p:nvPr/>
        </p:nvSpPr>
        <p:spPr>
          <a:xfrm>
            <a:off x="4902925" y="1155700"/>
            <a:ext cx="3994150" cy="3108543"/>
          </a:xfrm>
          <a:prstGeom prst="rect">
            <a:avLst/>
          </a:prstGeom>
          <a:noFill/>
        </p:spPr>
        <p:txBody>
          <a:bodyPr wrap="square">
            <a:spAutoFit/>
          </a:bodyPr>
          <a:lstStyle/>
          <a:p>
            <a:pPr algn="just"/>
            <a:r>
              <a:rPr lang="en-US" b="0" i="0" dirty="0">
                <a:solidFill>
                  <a:srgbClr val="212121"/>
                </a:solidFill>
                <a:effectLst/>
                <a:latin typeface="Roboto" panose="02000000000000000000" pitchFamily="2" charset="0"/>
              </a:rPr>
              <a:t>Model </a:t>
            </a:r>
            <a:r>
              <a:rPr lang="en-US" b="1" i="0" dirty="0">
                <a:solidFill>
                  <a:srgbClr val="212121"/>
                </a:solidFill>
                <a:effectLst/>
                <a:latin typeface="Roboto" panose="02000000000000000000" pitchFamily="2" charset="0"/>
              </a:rPr>
              <a:t>Random Forest </a:t>
            </a:r>
            <a:r>
              <a:rPr lang="en-US" b="0" i="0" dirty="0" err="1">
                <a:solidFill>
                  <a:srgbClr val="212121"/>
                </a:solidFill>
                <a:effectLst/>
                <a:latin typeface="Roboto" panose="02000000000000000000" pitchFamily="2" charset="0"/>
              </a:rPr>
              <a:t>menunjukkan</a:t>
            </a:r>
            <a:r>
              <a:rPr lang="en-US" b="0" i="0" dirty="0">
                <a:solidFill>
                  <a:srgbClr val="212121"/>
                </a:solidFill>
                <a:effectLst/>
                <a:latin typeface="Roboto" panose="02000000000000000000" pitchFamily="2" charset="0"/>
              </a:rPr>
              <a:t> feature yang </a:t>
            </a:r>
            <a:r>
              <a:rPr lang="en-US" b="0" i="0" dirty="0" err="1">
                <a:solidFill>
                  <a:srgbClr val="212121"/>
                </a:solidFill>
                <a:effectLst/>
                <a:latin typeface="Roboto" panose="02000000000000000000" pitchFamily="2" charset="0"/>
              </a:rPr>
              <a:t>penting</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dalam</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membangun</a:t>
            </a:r>
            <a:r>
              <a:rPr lang="en-US" b="0" i="0" dirty="0">
                <a:solidFill>
                  <a:srgbClr val="212121"/>
                </a:solidFill>
                <a:effectLst/>
                <a:latin typeface="Roboto" panose="02000000000000000000" pitchFamily="2" charset="0"/>
              </a:rPr>
              <a:t> model.</a:t>
            </a:r>
          </a:p>
          <a:p>
            <a:pPr algn="just"/>
            <a:endParaRPr lang="en-US" dirty="0">
              <a:solidFill>
                <a:srgbClr val="212121"/>
              </a:solidFill>
              <a:latin typeface="Roboto" panose="02000000000000000000" pitchFamily="2" charset="0"/>
            </a:endParaRPr>
          </a:p>
          <a:p>
            <a:pPr algn="just"/>
            <a:r>
              <a:rPr lang="en-US" b="0" i="0" dirty="0" err="1">
                <a:solidFill>
                  <a:srgbClr val="212121"/>
                </a:solidFill>
                <a:effectLst/>
                <a:latin typeface="Roboto" panose="02000000000000000000" pitchFamily="2" charset="0"/>
              </a:rPr>
              <a:t>Berdasarkan</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metode</a:t>
            </a:r>
            <a:r>
              <a:rPr lang="en-US" b="0" i="0" dirty="0">
                <a:solidFill>
                  <a:srgbClr val="212121"/>
                </a:solidFill>
                <a:effectLst/>
                <a:latin typeface="Roboto" panose="02000000000000000000" pitchFamily="2" charset="0"/>
              </a:rPr>
              <a:t> random forest </a:t>
            </a:r>
            <a:r>
              <a:rPr lang="en-US" b="0" i="0" dirty="0" err="1">
                <a:solidFill>
                  <a:srgbClr val="212121"/>
                </a:solidFill>
                <a:effectLst/>
                <a:latin typeface="Roboto" panose="02000000000000000000" pitchFamily="2" charset="0"/>
              </a:rPr>
              <a:t>diketahui</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bahwa</a:t>
            </a:r>
            <a:r>
              <a:rPr lang="en-US" b="0" i="0" dirty="0">
                <a:solidFill>
                  <a:srgbClr val="212121"/>
                </a:solidFill>
                <a:effectLst/>
                <a:latin typeface="Roboto" panose="02000000000000000000" pitchFamily="2" charset="0"/>
              </a:rPr>
              <a:t> </a:t>
            </a:r>
            <a:r>
              <a:rPr lang="en-US" b="1" i="0" dirty="0">
                <a:solidFill>
                  <a:srgbClr val="212121"/>
                </a:solidFill>
                <a:effectLst/>
                <a:latin typeface="Roboto" panose="02000000000000000000" pitchFamily="2" charset="0"/>
              </a:rPr>
              <a:t>Daily Spent on Site </a:t>
            </a:r>
            <a:r>
              <a:rPr lang="en-US" i="0" dirty="0">
                <a:solidFill>
                  <a:srgbClr val="212121"/>
                </a:solidFill>
                <a:effectLst/>
                <a:latin typeface="Roboto" panose="02000000000000000000" pitchFamily="2" charset="0"/>
              </a:rPr>
              <a:t>dan </a:t>
            </a:r>
            <a:r>
              <a:rPr lang="en-US" b="1" i="0" dirty="0">
                <a:solidFill>
                  <a:srgbClr val="212121"/>
                </a:solidFill>
                <a:effectLst/>
                <a:latin typeface="Roboto" panose="02000000000000000000" pitchFamily="2" charset="0"/>
              </a:rPr>
              <a:t>Daily Internet Usage </a:t>
            </a:r>
            <a:r>
              <a:rPr lang="en-US" i="0" dirty="0" err="1">
                <a:solidFill>
                  <a:srgbClr val="212121"/>
                </a:solidFill>
                <a:effectLst/>
                <a:latin typeface="Roboto" panose="02000000000000000000" pitchFamily="2" charset="0"/>
              </a:rPr>
              <a:t>menjadi</a:t>
            </a:r>
            <a:r>
              <a:rPr lang="en-US" i="0" dirty="0">
                <a:solidFill>
                  <a:srgbClr val="212121"/>
                </a:solidFill>
                <a:effectLst/>
                <a:latin typeface="Roboto" panose="02000000000000000000" pitchFamily="2" charset="0"/>
              </a:rPr>
              <a:t> feature </a:t>
            </a:r>
            <a:r>
              <a:rPr lang="en-US" i="0" dirty="0" err="1">
                <a:solidFill>
                  <a:srgbClr val="212121"/>
                </a:solidFill>
                <a:effectLst/>
                <a:latin typeface="Roboto" panose="02000000000000000000" pitchFamily="2" charset="0"/>
              </a:rPr>
              <a:t>penting</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untuk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menentukan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apakah</a:t>
            </a:r>
            <a:r>
              <a:rPr lang="en-US" i="0" dirty="0">
                <a:solidFill>
                  <a:srgbClr val="212121"/>
                </a:solidFill>
                <a:effectLst/>
                <a:latin typeface="Roboto" panose="02000000000000000000" pitchFamily="2" charset="0"/>
              </a:rPr>
              <a:t> user </a:t>
            </a:r>
            <a:r>
              <a:rPr lang="en-US" i="0" dirty="0" err="1">
                <a:solidFill>
                  <a:srgbClr val="212121"/>
                </a:solidFill>
                <a:effectLst/>
                <a:latin typeface="Roboto" panose="02000000000000000000" pitchFamily="2" charset="0"/>
              </a:rPr>
              <a:t>akan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melakukan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klik</a:t>
            </a:r>
            <a:r>
              <a:rPr lang="en-US" i="0" dirty="0">
                <a:solidFill>
                  <a:srgbClr val="212121"/>
                </a:solidFill>
                <a:effectLst/>
                <a:latin typeface="Roboto" panose="02000000000000000000" pitchFamily="2" charset="0"/>
              </a:rPr>
              <a:t> pada </a:t>
            </a:r>
            <a:r>
              <a:rPr lang="en-US" i="0" dirty="0" err="1">
                <a:solidFill>
                  <a:srgbClr val="212121"/>
                </a:solidFill>
                <a:effectLst/>
                <a:latin typeface="Roboto" panose="02000000000000000000" pitchFamily="2" charset="0"/>
              </a:rPr>
              <a:t>iklan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atau</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tidak</a:t>
            </a:r>
            <a:r>
              <a:rPr lang="en-US" i="0" dirty="0">
                <a:solidFill>
                  <a:srgbClr val="212121"/>
                </a:solidFill>
                <a:effectLst/>
                <a:latin typeface="Roboto" panose="02000000000000000000" pitchFamily="2" charset="0"/>
              </a:rPr>
              <a:t>.</a:t>
            </a:r>
          </a:p>
          <a:p>
            <a:pPr algn="just"/>
            <a:endParaRPr lang="en-US" b="0" dirty="0">
              <a:solidFill>
                <a:srgbClr val="212121"/>
              </a:solidFill>
              <a:latin typeface="Roboto" panose="02000000000000000000" pitchFamily="2" charset="0"/>
            </a:endParaRPr>
          </a:p>
          <a:p>
            <a:pPr algn="just"/>
            <a:r>
              <a:rPr lang="en-US" i="0" dirty="0">
                <a:solidFill>
                  <a:srgbClr val="212121"/>
                </a:solidFill>
                <a:effectLst/>
                <a:latin typeface="Roboto" panose="02000000000000000000" pitchFamily="2" charset="0"/>
              </a:rPr>
              <a:t>Dari proses </a:t>
            </a:r>
            <a:r>
              <a:rPr lang="en-US" i="0" dirty="0" err="1">
                <a:solidFill>
                  <a:srgbClr val="212121"/>
                </a:solidFill>
                <a:effectLst/>
                <a:latin typeface="Roboto" panose="02000000000000000000" pitchFamily="2" charset="0"/>
              </a:rPr>
              <a:t>Explorasi</a:t>
            </a:r>
            <a:r>
              <a:rPr lang="en-US" i="0" dirty="0">
                <a:solidFill>
                  <a:srgbClr val="212121"/>
                </a:solidFill>
                <a:effectLst/>
                <a:latin typeface="Roboto" panose="02000000000000000000" pitchFamily="2" charset="0"/>
              </a:rPr>
              <a:t> data </a:t>
            </a:r>
            <a:r>
              <a:rPr lang="en-US" i="0" dirty="0" err="1">
                <a:solidFill>
                  <a:srgbClr val="212121"/>
                </a:solidFill>
                <a:effectLst/>
                <a:latin typeface="Roboto" panose="02000000000000000000" pitchFamily="2" charset="0"/>
              </a:rPr>
              <a:t>diketahui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bahwa</a:t>
            </a:r>
            <a:r>
              <a:rPr lang="en-US" i="0" dirty="0">
                <a:solidFill>
                  <a:srgbClr val="212121"/>
                </a:solidFill>
                <a:effectLst/>
                <a:latin typeface="Roboto" panose="02000000000000000000" pitchFamily="2" charset="0"/>
              </a:rPr>
              <a:t> </a:t>
            </a:r>
            <a:r>
              <a:rPr lang="en-US" b="1" i="0" dirty="0" err="1">
                <a:solidFill>
                  <a:srgbClr val="212121"/>
                </a:solidFill>
                <a:effectLst/>
                <a:latin typeface="Roboto" panose="02000000000000000000" pitchFamily="2" charset="0"/>
              </a:rPr>
              <a:t>semakin</a:t>
            </a:r>
            <a:r>
              <a:rPr lang="en-US" b="1" i="0" dirty="0">
                <a:solidFill>
                  <a:srgbClr val="212121"/>
                </a:solidFill>
                <a:effectLst/>
                <a:latin typeface="Roboto" panose="02000000000000000000" pitchFamily="2" charset="0"/>
              </a:rPr>
              <a:t> lama </a:t>
            </a:r>
            <a:r>
              <a:rPr lang="en-US" i="0" dirty="0">
                <a:solidFill>
                  <a:srgbClr val="212121"/>
                </a:solidFill>
                <a:effectLst/>
                <a:latin typeface="Roboto" panose="02000000000000000000" pitchFamily="2" charset="0"/>
              </a:rPr>
              <a:t>user </a:t>
            </a:r>
            <a:r>
              <a:rPr lang="en-US" i="0" dirty="0" err="1">
                <a:solidFill>
                  <a:srgbClr val="212121"/>
                </a:solidFill>
                <a:effectLst/>
                <a:latin typeface="Roboto" panose="02000000000000000000" pitchFamily="2" charset="0"/>
              </a:rPr>
              <a:t>menghabiskan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waktu</a:t>
            </a:r>
            <a:r>
              <a:rPr lang="en-US" i="0" dirty="0">
                <a:solidFill>
                  <a:srgbClr val="212121"/>
                </a:solidFill>
                <a:effectLst/>
                <a:latin typeface="Roboto" panose="02000000000000000000" pitchFamily="2" charset="0"/>
              </a:rPr>
              <a:t> di situs dan </a:t>
            </a:r>
            <a:r>
              <a:rPr lang="en-US" i="0" dirty="0" err="1">
                <a:solidFill>
                  <a:srgbClr val="212121"/>
                </a:solidFill>
                <a:effectLst/>
                <a:latin typeface="Roboto" panose="02000000000000000000" pitchFamily="2" charset="0"/>
              </a:rPr>
              <a:t>semakin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tinggi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pengunaan</a:t>
            </a:r>
            <a:r>
              <a:rPr lang="en-US" i="0" dirty="0">
                <a:solidFill>
                  <a:srgbClr val="212121"/>
                </a:solidFill>
                <a:effectLst/>
                <a:latin typeface="Roboto" panose="02000000000000000000" pitchFamily="2" charset="0"/>
              </a:rPr>
              <a:t> internet user </a:t>
            </a:r>
            <a:r>
              <a:rPr lang="en-US" i="0" dirty="0" err="1">
                <a:solidFill>
                  <a:srgbClr val="212121"/>
                </a:solidFill>
                <a:effectLst/>
                <a:latin typeface="Roboto" panose="02000000000000000000" pitchFamily="2" charset="0"/>
              </a:rPr>
              <a:t>maka</a:t>
            </a:r>
            <a:r>
              <a:rPr lang="en-US" i="0" dirty="0">
                <a:solidFill>
                  <a:srgbClr val="212121"/>
                </a:solidFill>
                <a:effectLst/>
                <a:latin typeface="Roboto" panose="02000000000000000000" pitchFamily="2" charset="0"/>
              </a:rPr>
              <a:t> </a:t>
            </a:r>
            <a:r>
              <a:rPr lang="en-US" b="1" i="0" dirty="0" err="1">
                <a:solidFill>
                  <a:srgbClr val="212121"/>
                </a:solidFill>
                <a:effectLst/>
                <a:latin typeface="Roboto" panose="02000000000000000000" pitchFamily="2" charset="0"/>
              </a:rPr>
              <a:t>semakin</a:t>
            </a:r>
            <a:r>
              <a:rPr lang="en-US" b="1" i="0" dirty="0">
                <a:solidFill>
                  <a:srgbClr val="212121"/>
                </a:solidFill>
                <a:effectLst/>
                <a:latin typeface="Roboto" panose="02000000000000000000" pitchFamily="2" charset="0"/>
              </a:rPr>
              <a:t> </a:t>
            </a:r>
            <a:r>
              <a:rPr lang="en-US" b="1" i="0" dirty="0" err="1">
                <a:solidFill>
                  <a:srgbClr val="212121"/>
                </a:solidFill>
                <a:effectLst/>
                <a:latin typeface="Roboto" panose="02000000000000000000" pitchFamily="2" charset="0"/>
              </a:rPr>
              <a:t>kecil</a:t>
            </a:r>
            <a:r>
              <a:rPr lang="en-US" b="1"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potensi</a:t>
            </a:r>
            <a:r>
              <a:rPr lang="en-US" i="0" dirty="0">
                <a:solidFill>
                  <a:srgbClr val="212121"/>
                </a:solidFill>
                <a:effectLst/>
                <a:latin typeface="Roboto" panose="02000000000000000000" pitchFamily="2" charset="0"/>
              </a:rPr>
              <a:t> user </a:t>
            </a:r>
            <a:r>
              <a:rPr lang="en-US" i="0" dirty="0" err="1">
                <a:solidFill>
                  <a:srgbClr val="212121"/>
                </a:solidFill>
                <a:effectLst/>
                <a:latin typeface="Roboto" panose="02000000000000000000" pitchFamily="2" charset="0"/>
              </a:rPr>
              <a:t>tersebut</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untuk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mengklik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iklan</a:t>
            </a:r>
            <a:r>
              <a:rPr lang="en-US" i="0" dirty="0">
                <a:solidFill>
                  <a:srgbClr val="212121"/>
                </a:solidFill>
                <a:effectLst/>
                <a:latin typeface="Roboto" panose="02000000000000000000" pitchFamily="2" charset="0"/>
              </a:rPr>
              <a:t>.</a:t>
            </a:r>
            <a:endParaRPr lang="en-US" b="0" i="0" dirty="0">
              <a:solidFill>
                <a:srgbClr val="212121"/>
              </a:solidFill>
              <a:effectLst/>
              <a:latin typeface="Roboto" panose="02000000000000000000" pitchFamily="2" charset="0"/>
            </a:endParaRPr>
          </a:p>
        </p:txBody>
      </p:sp>
    </p:spTree>
    <p:extLst>
      <p:ext uri="{BB962C8B-B14F-4D97-AF65-F5344CB8AC3E}">
        <p14:creationId xmlns:p14="http://schemas.microsoft.com/office/powerpoint/2010/main" val="537389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Business Recommendation and Simulation</a:t>
            </a:r>
            <a:endParaRPr sz="1679" b="1" i="1" dirty="0"/>
          </a:p>
        </p:txBody>
      </p:sp>
      <p:sp>
        <p:nvSpPr>
          <p:cNvPr id="114" name="Google Shape;114;p27"/>
          <p:cNvSpPr txBox="1">
            <a:spLocks noGrp="1"/>
          </p:cNvSpPr>
          <p:nvPr>
            <p:ph type="body" idx="1"/>
          </p:nvPr>
        </p:nvSpPr>
        <p:spPr>
          <a:xfrm>
            <a:off x="4013200" y="560525"/>
            <a:ext cx="5130800" cy="4075931"/>
          </a:xfrm>
          <a:prstGeom prst="rect">
            <a:avLst/>
          </a:prstGeom>
        </p:spPr>
        <p:txBody>
          <a:bodyPr spcFirstLastPara="1" wrap="square" lIns="91425" tIns="91425" rIns="91425" bIns="91425" anchor="t" anchorCtr="0">
            <a:noAutofit/>
          </a:bodyPr>
          <a:lstStyle/>
          <a:p>
            <a:pPr marL="114300" indent="0" algn="l">
              <a:buNone/>
            </a:pPr>
            <a:r>
              <a:rPr lang="en-US" sz="1100" b="1" i="0" dirty="0">
                <a:solidFill>
                  <a:srgbClr val="212121"/>
                </a:solidFill>
                <a:effectLst/>
                <a:latin typeface="Roboto" panose="02000000000000000000" pitchFamily="2" charset="0"/>
              </a:rPr>
              <a:t>Daily Time Spent on Site &amp; Daily Internet Usage</a:t>
            </a:r>
            <a:r>
              <a:rPr lang="en-US" sz="1100" b="0" i="0" dirty="0">
                <a:solidFill>
                  <a:srgbClr val="212121"/>
                </a:solidFill>
                <a:effectLst/>
                <a:latin typeface="Roboto" panose="02000000000000000000" pitchFamily="2" charset="0"/>
              </a:rPr>
              <a:t>:</a:t>
            </a:r>
          </a:p>
          <a:p>
            <a:pPr marL="457200" lvl="1" indent="0" algn="l">
              <a:buNone/>
            </a:pPr>
            <a:r>
              <a:rPr lang="en-US" sz="1100" b="0" i="0" dirty="0">
                <a:solidFill>
                  <a:srgbClr val="212121"/>
                </a:solidFill>
                <a:effectLst/>
                <a:latin typeface="Roboto" panose="02000000000000000000" pitchFamily="2" charset="0"/>
              </a:rPr>
              <a:t>User yang </a:t>
            </a:r>
            <a:r>
              <a:rPr lang="en-US" sz="1100" b="0" i="0" dirty="0" err="1">
                <a:solidFill>
                  <a:srgbClr val="212121"/>
                </a:solidFill>
                <a:effectLst/>
                <a:latin typeface="Roboto" panose="02000000000000000000" pitchFamily="2" charset="0"/>
              </a:rPr>
              <a:t>menghabiskan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waktu</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lebih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sedikit</a:t>
            </a:r>
            <a:r>
              <a:rPr lang="en-US" sz="1100" b="0" i="0" dirty="0">
                <a:solidFill>
                  <a:srgbClr val="212121"/>
                </a:solidFill>
                <a:effectLst/>
                <a:latin typeface="Roboto" panose="02000000000000000000" pitchFamily="2" charset="0"/>
              </a:rPr>
              <a:t> di situs </a:t>
            </a:r>
            <a:r>
              <a:rPr lang="en-US" sz="1100" b="0" i="0" dirty="0" err="1">
                <a:solidFill>
                  <a:srgbClr val="212121"/>
                </a:solidFill>
                <a:effectLst/>
                <a:latin typeface="Roboto" panose="02000000000000000000" pitchFamily="2" charset="0"/>
              </a:rPr>
              <a:t>cenderung</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lebih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sering</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mengklik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iklan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Ini</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bisa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diartikan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bahwa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mereka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lebih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fokus</a:t>
            </a:r>
            <a:r>
              <a:rPr lang="en-US" sz="1100" b="0" i="0" dirty="0">
                <a:solidFill>
                  <a:srgbClr val="212121"/>
                </a:solidFill>
                <a:effectLst/>
                <a:latin typeface="Roboto" panose="02000000000000000000" pitchFamily="2" charset="0"/>
              </a:rPr>
              <a:t> pada </a:t>
            </a:r>
            <a:r>
              <a:rPr lang="en-US" sz="1100" b="0" i="0" dirty="0" err="1">
                <a:solidFill>
                  <a:srgbClr val="212121"/>
                </a:solidFill>
                <a:effectLst/>
                <a:latin typeface="Roboto" panose="02000000000000000000" pitchFamily="2" charset="0"/>
              </a:rPr>
              <a:t>iklan</a:t>
            </a:r>
            <a:r>
              <a:rPr lang="en-US" sz="1100" b="0" i="0" dirty="0">
                <a:solidFill>
                  <a:srgbClr val="212121"/>
                </a:solidFill>
                <a:effectLst/>
                <a:latin typeface="Roboto" panose="02000000000000000000" pitchFamily="2" charset="0"/>
              </a:rPr>
              <a:t> yang </a:t>
            </a:r>
            <a:r>
              <a:rPr lang="en-US" sz="1100" b="0" i="0" dirty="0" err="1">
                <a:solidFill>
                  <a:srgbClr val="212121"/>
                </a:solidFill>
                <a:effectLst/>
                <a:latin typeface="Roboto" panose="02000000000000000000" pitchFamily="2" charset="0"/>
              </a:rPr>
              <a:t>mereka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lihat</a:t>
            </a:r>
            <a:r>
              <a:rPr lang="en-US" sz="1100" b="0" i="0" dirty="0">
                <a:solidFill>
                  <a:srgbClr val="212121"/>
                </a:solidFill>
                <a:effectLst/>
                <a:latin typeface="Roboto" panose="02000000000000000000" pitchFamily="2" charset="0"/>
              </a:rPr>
              <a:t> dan </a:t>
            </a:r>
            <a:r>
              <a:rPr lang="en-US" sz="1100" b="0" i="0" dirty="0" err="1">
                <a:solidFill>
                  <a:srgbClr val="212121"/>
                </a:solidFill>
                <a:effectLst/>
                <a:latin typeface="Roboto" panose="02000000000000000000" pitchFamily="2" charset="0"/>
              </a:rPr>
              <a:t>lebih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cenderung</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untuk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mengkliknya</a:t>
            </a:r>
            <a:r>
              <a:rPr lang="en-US" sz="1100" b="0" i="0" dirty="0">
                <a:solidFill>
                  <a:srgbClr val="212121"/>
                </a:solidFill>
                <a:effectLst/>
                <a:latin typeface="Roboto" panose="02000000000000000000" pitchFamily="2" charset="0"/>
              </a:rPr>
              <a:t>.</a:t>
            </a:r>
          </a:p>
          <a:p>
            <a:pPr marL="114300" indent="0" algn="l">
              <a:buNone/>
            </a:pPr>
            <a:r>
              <a:rPr lang="en-US" sz="1100" b="1" i="0" dirty="0">
                <a:solidFill>
                  <a:srgbClr val="212121"/>
                </a:solidFill>
                <a:effectLst/>
                <a:latin typeface="Roboto" panose="02000000000000000000" pitchFamily="2" charset="0"/>
              </a:rPr>
              <a:t>Age</a:t>
            </a:r>
            <a:r>
              <a:rPr lang="en-US" sz="1100" b="0" i="0" dirty="0">
                <a:solidFill>
                  <a:srgbClr val="212121"/>
                </a:solidFill>
                <a:effectLst/>
                <a:latin typeface="Roboto" panose="02000000000000000000" pitchFamily="2" charset="0"/>
              </a:rPr>
              <a:t>:</a:t>
            </a:r>
          </a:p>
          <a:p>
            <a:pPr marL="457200" lvl="1" indent="0" algn="l">
              <a:buNone/>
            </a:pPr>
            <a:r>
              <a:rPr lang="en-US" sz="1100" b="0" i="0" dirty="0" err="1">
                <a:solidFill>
                  <a:srgbClr val="212121"/>
                </a:solidFill>
                <a:effectLst/>
                <a:latin typeface="Roboto" panose="02000000000000000000" pitchFamily="2" charset="0"/>
              </a:rPr>
              <a:t>Rentang</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usia</a:t>
            </a:r>
            <a:r>
              <a:rPr lang="en-US" sz="1100" b="0" i="0" dirty="0">
                <a:solidFill>
                  <a:srgbClr val="212121"/>
                </a:solidFill>
                <a:effectLst/>
                <a:latin typeface="Roboto" panose="02000000000000000000" pitchFamily="2" charset="0"/>
              </a:rPr>
              <a:t> 30-60 </a:t>
            </a:r>
            <a:r>
              <a:rPr lang="en-US" sz="1100" b="0" i="0" dirty="0" err="1">
                <a:solidFill>
                  <a:srgbClr val="212121"/>
                </a:solidFill>
                <a:effectLst/>
                <a:latin typeface="Roboto" panose="02000000000000000000" pitchFamily="2" charset="0"/>
              </a:rPr>
              <a:t>tahun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adalah</a:t>
            </a:r>
            <a:r>
              <a:rPr lang="en-US" sz="1100" b="0" i="0" dirty="0">
                <a:solidFill>
                  <a:srgbClr val="212121"/>
                </a:solidFill>
                <a:effectLst/>
                <a:latin typeface="Roboto" panose="02000000000000000000" pitchFamily="2" charset="0"/>
              </a:rPr>
              <a:t> yang paling </a:t>
            </a:r>
            <a:r>
              <a:rPr lang="en-US" sz="1100" b="0" i="0" dirty="0" err="1">
                <a:solidFill>
                  <a:srgbClr val="212121"/>
                </a:solidFill>
                <a:effectLst/>
                <a:latin typeface="Roboto" panose="02000000000000000000" pitchFamily="2" charset="0"/>
              </a:rPr>
              <a:t>banyak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mengklik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iklan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Ini</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menunjukkan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bahwa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kelompok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usia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ini</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lebih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responsif</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terhadap</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iklan</a:t>
            </a:r>
            <a:r>
              <a:rPr lang="en-US" sz="1100" b="0" i="0" dirty="0">
                <a:solidFill>
                  <a:srgbClr val="212121"/>
                </a:solidFill>
                <a:effectLst/>
                <a:latin typeface="Roboto" panose="02000000000000000000" pitchFamily="2" charset="0"/>
              </a:rPr>
              <a:t>.</a:t>
            </a:r>
          </a:p>
          <a:p>
            <a:pPr marL="114300" indent="0" algn="l">
              <a:buNone/>
            </a:pPr>
            <a:r>
              <a:rPr lang="en-US" sz="1100" b="1" i="0" dirty="0">
                <a:solidFill>
                  <a:srgbClr val="212121"/>
                </a:solidFill>
                <a:effectLst/>
                <a:latin typeface="Roboto" panose="02000000000000000000" pitchFamily="2" charset="0"/>
              </a:rPr>
              <a:t>Area Income</a:t>
            </a:r>
            <a:r>
              <a:rPr lang="en-US" sz="1100" b="0" i="0" dirty="0">
                <a:solidFill>
                  <a:srgbClr val="212121"/>
                </a:solidFill>
                <a:effectLst/>
                <a:latin typeface="Roboto" panose="02000000000000000000" pitchFamily="2" charset="0"/>
              </a:rPr>
              <a:t>:</a:t>
            </a:r>
          </a:p>
          <a:p>
            <a:pPr marL="457200" lvl="1" indent="0" algn="l">
              <a:buNone/>
            </a:pPr>
            <a:r>
              <a:rPr lang="en-US" sz="1100" b="0" i="0" dirty="0">
                <a:solidFill>
                  <a:srgbClr val="212121"/>
                </a:solidFill>
                <a:effectLst/>
                <a:latin typeface="Roboto" panose="02000000000000000000" pitchFamily="2" charset="0"/>
              </a:rPr>
              <a:t>Customer </a:t>
            </a:r>
            <a:r>
              <a:rPr lang="en-US" sz="1100" b="0" i="0" dirty="0" err="1">
                <a:solidFill>
                  <a:srgbClr val="212121"/>
                </a:solidFill>
                <a:effectLst/>
                <a:latin typeface="Roboto" panose="02000000000000000000" pitchFamily="2" charset="0"/>
              </a:rPr>
              <a:t>dari</a:t>
            </a:r>
            <a:r>
              <a:rPr lang="en-US" sz="1100" b="0" i="0" dirty="0">
                <a:solidFill>
                  <a:srgbClr val="212121"/>
                </a:solidFill>
                <a:effectLst/>
                <a:latin typeface="Roboto" panose="02000000000000000000" pitchFamily="2" charset="0"/>
              </a:rPr>
              <a:t> area </a:t>
            </a:r>
            <a:r>
              <a:rPr lang="en-US" sz="1100" b="0" i="0" dirty="0" err="1">
                <a:solidFill>
                  <a:srgbClr val="212121"/>
                </a:solidFill>
                <a:effectLst/>
                <a:latin typeface="Roboto" panose="02000000000000000000" pitchFamily="2" charset="0"/>
              </a:rPr>
              <a:t>dengan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pendapatan</a:t>
            </a:r>
            <a:r>
              <a:rPr lang="en-US" sz="1100" b="0" i="0" dirty="0">
                <a:solidFill>
                  <a:srgbClr val="212121"/>
                </a:solidFill>
                <a:effectLst/>
                <a:latin typeface="Roboto" panose="02000000000000000000" pitchFamily="2" charset="0"/>
              </a:rPr>
              <a:t> yang </a:t>
            </a:r>
            <a:r>
              <a:rPr lang="en-US" sz="1100" b="0" i="0" dirty="0" err="1">
                <a:solidFill>
                  <a:srgbClr val="212121"/>
                </a:solidFill>
                <a:effectLst/>
                <a:latin typeface="Roboto" panose="02000000000000000000" pitchFamily="2" charset="0"/>
              </a:rPr>
              <a:t>lebih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rendah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cenderung</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mengklik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iklan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lebih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banyak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Ini</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mungkin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menunjukkan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bahwa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mereka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lebih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responsif</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terhadap</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penawaran</a:t>
            </a:r>
            <a:r>
              <a:rPr lang="en-US" sz="1100" b="0" i="0" dirty="0">
                <a:solidFill>
                  <a:srgbClr val="212121"/>
                </a:solidFill>
                <a:effectLst/>
                <a:latin typeface="Roboto" panose="02000000000000000000" pitchFamily="2" charset="0"/>
              </a:rPr>
              <a:t> dan </a:t>
            </a:r>
            <a:r>
              <a:rPr lang="en-US" sz="1100" b="0" i="0" dirty="0" err="1">
                <a:solidFill>
                  <a:srgbClr val="212121"/>
                </a:solidFill>
                <a:effectLst/>
                <a:latin typeface="Roboto" panose="02000000000000000000" pitchFamily="2" charset="0"/>
              </a:rPr>
              <a:t>diskon</a:t>
            </a:r>
            <a:r>
              <a:rPr lang="en-US" sz="1100" b="0" i="0" dirty="0">
                <a:solidFill>
                  <a:srgbClr val="212121"/>
                </a:solidFill>
                <a:effectLst/>
                <a:latin typeface="Roboto" panose="02000000000000000000" pitchFamily="2" charset="0"/>
              </a:rPr>
              <a:t>.</a:t>
            </a:r>
          </a:p>
          <a:p>
            <a:pPr marL="457200" lvl="1" indent="0" algn="l">
              <a:buNone/>
            </a:pPr>
            <a:endParaRPr lang="en-US" sz="1100" b="0" i="0" dirty="0">
              <a:solidFill>
                <a:srgbClr val="212121"/>
              </a:solidFill>
              <a:effectLst/>
              <a:latin typeface="Roboto" panose="02000000000000000000" pitchFamily="2" charset="0"/>
            </a:endParaRPr>
          </a:p>
          <a:p>
            <a:pPr marL="114300" indent="0" algn="l">
              <a:buNone/>
            </a:pPr>
            <a:r>
              <a:rPr lang="en-US" sz="1100" b="1" i="0" dirty="0" err="1">
                <a:solidFill>
                  <a:srgbClr val="212121"/>
                </a:solidFill>
                <a:effectLst/>
                <a:latin typeface="Roboto" panose="02000000000000000000" pitchFamily="2" charset="0"/>
              </a:rPr>
              <a:t>Rekomendasi</a:t>
            </a:r>
            <a:r>
              <a:rPr lang="en-US" sz="1100" b="1" i="0" dirty="0">
                <a:solidFill>
                  <a:srgbClr val="212121"/>
                </a:solidFill>
                <a:effectLst/>
                <a:latin typeface="Roboto" panose="02000000000000000000" pitchFamily="2" charset="0"/>
              </a:rPr>
              <a:t> </a:t>
            </a:r>
            <a:r>
              <a:rPr lang="en-US" sz="1100" b="1" i="0" dirty="0" err="1">
                <a:solidFill>
                  <a:srgbClr val="212121"/>
                </a:solidFill>
                <a:effectLst/>
                <a:latin typeface="Roboto" panose="02000000000000000000" pitchFamily="2" charset="0"/>
              </a:rPr>
              <a:t>Bisnis</a:t>
            </a:r>
            <a:r>
              <a:rPr lang="en-US" sz="1100" b="1" i="0" dirty="0">
                <a:solidFill>
                  <a:srgbClr val="212121"/>
                </a:solidFill>
                <a:effectLst/>
                <a:latin typeface="Roboto" panose="02000000000000000000" pitchFamily="2" charset="0"/>
              </a:rPr>
              <a:t>:</a:t>
            </a:r>
          </a:p>
          <a:p>
            <a:pPr>
              <a:buFont typeface="Arial" panose="020B0604020202020204" pitchFamily="34" charset="0"/>
              <a:buChar char="•"/>
            </a:pPr>
            <a:r>
              <a:rPr lang="en-US" sz="1100" dirty="0" err="1">
                <a:solidFill>
                  <a:srgbClr val="212121"/>
                </a:solidFill>
                <a:latin typeface="Roboto" panose="02000000000000000000" pitchFamily="2" charset="0"/>
              </a:rPr>
              <a:t>M</a:t>
            </a:r>
            <a:r>
              <a:rPr lang="en-US" sz="1100" b="0" i="0" dirty="0" err="1">
                <a:solidFill>
                  <a:srgbClr val="212121"/>
                </a:solidFill>
                <a:effectLst/>
                <a:latin typeface="Roboto" panose="02000000000000000000" pitchFamily="2" charset="0"/>
              </a:rPr>
              <a:t>emberikan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tampilan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iklan</a:t>
            </a:r>
            <a:r>
              <a:rPr lang="en-US" sz="1100" b="0" i="0" dirty="0">
                <a:solidFill>
                  <a:srgbClr val="212121"/>
                </a:solidFill>
                <a:effectLst/>
                <a:latin typeface="Roboto" panose="02000000000000000000" pitchFamily="2" charset="0"/>
              </a:rPr>
              <a:t> yang </a:t>
            </a:r>
            <a:r>
              <a:rPr lang="en-US" sz="1100" b="0" i="0" dirty="0" err="1">
                <a:solidFill>
                  <a:srgbClr val="212121"/>
                </a:solidFill>
                <a:effectLst/>
                <a:latin typeface="Roboto" panose="02000000000000000000" pitchFamily="2" charset="0"/>
              </a:rPr>
              <a:t>bervariasi</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kategorinya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untuk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membuat</a:t>
            </a:r>
            <a:r>
              <a:rPr lang="en-US" sz="1100" b="0" i="0" dirty="0">
                <a:solidFill>
                  <a:srgbClr val="212121"/>
                </a:solidFill>
                <a:effectLst/>
                <a:latin typeface="Roboto" panose="02000000000000000000" pitchFamily="2" charset="0"/>
              </a:rPr>
              <a:t> user </a:t>
            </a:r>
            <a:r>
              <a:rPr lang="en-US" sz="1100" b="0" i="0" dirty="0" err="1">
                <a:solidFill>
                  <a:srgbClr val="212121"/>
                </a:solidFill>
                <a:effectLst/>
                <a:latin typeface="Roboto" panose="02000000000000000000" pitchFamily="2" charset="0"/>
              </a:rPr>
              <a:t>dengan</a:t>
            </a:r>
            <a:r>
              <a:rPr lang="en-US" sz="1100" b="0" i="0" dirty="0">
                <a:solidFill>
                  <a:srgbClr val="212121"/>
                </a:solidFill>
                <a:effectLst/>
                <a:latin typeface="Roboto" panose="02000000000000000000" pitchFamily="2" charset="0"/>
              </a:rPr>
              <a:t> daily time spent dan daily internet usage yang </a:t>
            </a:r>
            <a:r>
              <a:rPr lang="en-US" sz="1100" b="0" i="0" dirty="0" err="1">
                <a:solidFill>
                  <a:srgbClr val="212121"/>
                </a:solidFill>
                <a:effectLst/>
                <a:latin typeface="Roboto" panose="02000000000000000000" pitchFamily="2" charset="0"/>
              </a:rPr>
              <a:t>tinggi</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bisa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mendapatkan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promosi</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iklan</a:t>
            </a:r>
            <a:r>
              <a:rPr lang="en-US" sz="1100" b="0" i="0" dirty="0">
                <a:solidFill>
                  <a:srgbClr val="212121"/>
                </a:solidFill>
                <a:effectLst/>
                <a:latin typeface="Roboto" panose="02000000000000000000" pitchFamily="2" charset="0"/>
              </a:rPr>
              <a:t> yang </a:t>
            </a:r>
            <a:r>
              <a:rPr lang="en-US" sz="1100" b="0" i="0" dirty="0" err="1">
                <a:solidFill>
                  <a:srgbClr val="212121"/>
                </a:solidFill>
                <a:effectLst/>
                <a:latin typeface="Roboto" panose="02000000000000000000" pitchFamily="2" charset="0"/>
              </a:rPr>
              <a:t>sesuai</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hingga</a:t>
            </a:r>
            <a:r>
              <a:rPr lang="en-US" sz="1100" b="0" i="0" dirty="0">
                <a:solidFill>
                  <a:srgbClr val="212121"/>
                </a:solidFill>
                <a:effectLst/>
                <a:latin typeface="Roboto" panose="02000000000000000000" pitchFamily="2" charset="0"/>
              </a:rPr>
              <a:t> user </a:t>
            </a:r>
            <a:r>
              <a:rPr lang="en-US" sz="1100" b="0" i="0" dirty="0" err="1">
                <a:solidFill>
                  <a:srgbClr val="212121"/>
                </a:solidFill>
                <a:effectLst/>
                <a:latin typeface="Roboto" panose="02000000000000000000" pitchFamily="2" charset="0"/>
              </a:rPr>
              <a:t>tertarik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untuk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mengklik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iklan</a:t>
            </a:r>
            <a:r>
              <a:rPr lang="en-US" sz="1100" b="0" i="0" dirty="0">
                <a:solidFill>
                  <a:srgbClr val="212121"/>
                </a:solidFill>
                <a:effectLst/>
                <a:latin typeface="Roboto" panose="02000000000000000000" pitchFamily="2" charset="0"/>
              </a:rPr>
              <a:t>.</a:t>
            </a:r>
          </a:p>
          <a:p>
            <a:pPr>
              <a:buFont typeface="Arial" panose="020B0604020202020204" pitchFamily="34" charset="0"/>
              <a:buChar char="•"/>
            </a:pPr>
            <a:r>
              <a:rPr lang="en-US" sz="1100" b="0" i="0" dirty="0" err="1">
                <a:solidFill>
                  <a:srgbClr val="212121"/>
                </a:solidFill>
                <a:effectLst/>
                <a:latin typeface="Roboto" panose="02000000000000000000" pitchFamily="2" charset="0"/>
              </a:rPr>
              <a:t>Menargetkan</a:t>
            </a:r>
            <a:r>
              <a:rPr lang="en-US" sz="1100" b="0" i="0" dirty="0">
                <a:solidFill>
                  <a:srgbClr val="212121"/>
                </a:solidFill>
                <a:effectLst/>
                <a:latin typeface="Roboto" panose="02000000000000000000" pitchFamily="2" charset="0"/>
              </a:rPr>
              <a:t> user </a:t>
            </a:r>
            <a:r>
              <a:rPr lang="en-US" sz="1100" b="0" i="0" dirty="0" err="1">
                <a:solidFill>
                  <a:srgbClr val="212121"/>
                </a:solidFill>
                <a:effectLst/>
                <a:latin typeface="Roboto" panose="02000000000000000000" pitchFamily="2" charset="0"/>
              </a:rPr>
              <a:t>dengan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usia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rentang</a:t>
            </a:r>
            <a:r>
              <a:rPr lang="en-US" sz="1100" b="0" i="0" dirty="0">
                <a:solidFill>
                  <a:srgbClr val="212121"/>
                </a:solidFill>
                <a:effectLst/>
                <a:latin typeface="Roboto" panose="02000000000000000000" pitchFamily="2" charset="0"/>
              </a:rPr>
              <a:t> 30-60 </a:t>
            </a:r>
            <a:r>
              <a:rPr lang="en-US" sz="1100" b="0" i="0" dirty="0" err="1">
                <a:solidFill>
                  <a:srgbClr val="212121"/>
                </a:solidFill>
                <a:effectLst/>
                <a:latin typeface="Roboto" panose="02000000000000000000" pitchFamily="2" charset="0"/>
              </a:rPr>
              <a:t>tahun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menyesuaikan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konten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iklan</a:t>
            </a:r>
            <a:r>
              <a:rPr lang="en-US" sz="1100" b="0" i="0" dirty="0">
                <a:solidFill>
                  <a:srgbClr val="212121"/>
                </a:solidFill>
                <a:effectLst/>
                <a:latin typeface="Roboto" panose="02000000000000000000" pitchFamily="2" charset="0"/>
              </a:rPr>
              <a:t> yang </a:t>
            </a:r>
            <a:r>
              <a:rPr lang="en-US" sz="1100" b="0" i="0" dirty="0" err="1">
                <a:solidFill>
                  <a:srgbClr val="212121"/>
                </a:solidFill>
                <a:effectLst/>
                <a:latin typeface="Roboto" panose="02000000000000000000" pitchFamily="2" charset="0"/>
              </a:rPr>
              <a:t>akan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ditampilkan</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untuk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kelompok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usia</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ini</a:t>
            </a:r>
            <a:r>
              <a:rPr lang="en-US" sz="1100" b="0" i="0" dirty="0">
                <a:solidFill>
                  <a:srgbClr val="212121"/>
                </a:solidFill>
                <a:effectLst/>
                <a:latin typeface="Roboto" panose="02000000000000000000" pitchFamily="2" charset="0"/>
              </a:rPr>
              <a:t> agar </a:t>
            </a:r>
            <a:r>
              <a:rPr lang="en-US" sz="1100" b="0" i="0" dirty="0" err="1">
                <a:solidFill>
                  <a:srgbClr val="212121"/>
                </a:solidFill>
                <a:effectLst/>
                <a:latin typeface="Roboto" panose="02000000000000000000" pitchFamily="2" charset="0"/>
              </a:rPr>
              <a:t>lebih</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menarik</a:t>
            </a:r>
            <a:r>
              <a:rPr lang="en-US" sz="1100" b="0" i="0" dirty="0">
                <a:solidFill>
                  <a:srgbClr val="212121"/>
                </a:solidFill>
                <a:effectLst/>
                <a:latin typeface="Roboto" panose="02000000000000000000" pitchFamily="2" charset="0"/>
              </a:rPr>
              <a:t> </a:t>
            </a:r>
            <a:r>
              <a:rPr lang="en-US" sz="1100" b="0" i="0" dirty="0" err="1">
                <a:solidFill>
                  <a:srgbClr val="212121"/>
                </a:solidFill>
                <a:effectLst/>
                <a:latin typeface="Roboto" panose="02000000000000000000" pitchFamily="2" charset="0"/>
              </a:rPr>
              <a:t>untuk</a:t>
            </a:r>
            <a:r>
              <a:rPr lang="en-US" sz="1100" b="0" i="0" dirty="0">
                <a:solidFill>
                  <a:srgbClr val="212121"/>
                </a:solidFill>
                <a:effectLst/>
                <a:latin typeface="Roboto" panose="02000000000000000000" pitchFamily="2" charset="0"/>
              </a:rPr>
              <a:t> di </a:t>
            </a:r>
            <a:r>
              <a:rPr lang="en-US" sz="1100" b="0" i="0" dirty="0" err="1">
                <a:solidFill>
                  <a:srgbClr val="212121"/>
                </a:solidFill>
                <a:effectLst/>
                <a:latin typeface="Roboto" panose="02000000000000000000" pitchFamily="2" charset="0"/>
              </a:rPr>
              <a:t>klik</a:t>
            </a:r>
            <a:r>
              <a:rPr lang="en-US" sz="1100" b="0" i="0" dirty="0">
                <a:solidFill>
                  <a:srgbClr val="212121"/>
                </a:solidFill>
                <a:effectLst/>
                <a:latin typeface="Roboto" panose="02000000000000000000" pitchFamily="2" charset="0"/>
              </a:rPr>
              <a:t>.</a:t>
            </a:r>
          </a:p>
          <a:p>
            <a:pPr>
              <a:buFont typeface="Arial" panose="020B0604020202020204" pitchFamily="34" charset="0"/>
              <a:buChar char="•"/>
            </a:pPr>
            <a:endParaRPr lang="en-US" sz="1100" b="0" i="0" dirty="0">
              <a:solidFill>
                <a:srgbClr val="212121"/>
              </a:solidFill>
              <a:effectLst/>
              <a:latin typeface="Roboto" panose="02000000000000000000" pitchFamily="2" charset="0"/>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pic>
        <p:nvPicPr>
          <p:cNvPr id="2" name="Picture 2">
            <a:extLst>
              <a:ext uri="{FF2B5EF4-FFF2-40B4-BE49-F238E27FC236}">
                <a16:creationId xmlns:a16="http://schemas.microsoft.com/office/drawing/2014/main" id="{03F352B7-463E-6625-1638-A82B4ADFF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38" y="673371"/>
            <a:ext cx="4022325" cy="363220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9776184-D55D-C844-2977-098D3768064E}"/>
              </a:ext>
            </a:extLst>
          </p:cNvPr>
          <p:cNvSpPr/>
          <p:nvPr/>
        </p:nvSpPr>
        <p:spPr>
          <a:xfrm>
            <a:off x="97038" y="844550"/>
            <a:ext cx="4022325" cy="12636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0555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Business Recommendation and Simulation</a:t>
            </a:r>
            <a:endParaRPr sz="1679" b="1" i="1" dirty="0"/>
          </a:p>
        </p:txBody>
      </p:sp>
      <p:sp>
        <p:nvSpPr>
          <p:cNvPr id="114" name="Google Shape;114;p27"/>
          <p:cNvSpPr txBox="1">
            <a:spLocks noGrp="1"/>
          </p:cNvSpPr>
          <p:nvPr>
            <p:ph type="body" idx="1"/>
          </p:nvPr>
        </p:nvSpPr>
        <p:spPr>
          <a:xfrm>
            <a:off x="4057650" y="1150404"/>
            <a:ext cx="4940300" cy="3104096"/>
          </a:xfrm>
          <a:prstGeom prst="rect">
            <a:avLst/>
          </a:prstGeom>
        </p:spPr>
        <p:txBody>
          <a:bodyPr spcFirstLastPara="1" wrap="square" lIns="91425" tIns="91425" rIns="91425" bIns="91425" anchor="t" anchorCtr="0">
            <a:normAutofit fontScale="85000" lnSpcReduction="20000"/>
          </a:bodyPr>
          <a:lstStyle/>
          <a:p>
            <a:pPr marL="133350" lvl="0" indent="0" algn="l" rtl="0">
              <a:lnSpc>
                <a:spcPct val="150000"/>
              </a:lnSpc>
              <a:spcBef>
                <a:spcPts val="0"/>
              </a:spcBef>
              <a:spcAft>
                <a:spcPts val="0"/>
              </a:spcAft>
              <a:buClr>
                <a:schemeClr val="dk1"/>
              </a:buClr>
              <a:buSzPts val="1500"/>
              <a:buNone/>
            </a:pPr>
            <a:r>
              <a:rPr lang="en-US" sz="1200" b="1" dirty="0" err="1">
                <a:solidFill>
                  <a:schemeClr val="dk1"/>
                </a:solidFill>
                <a:latin typeface="Roboto" panose="02000000000000000000" pitchFamily="2" charset="0"/>
                <a:ea typeface="Roboto" panose="02000000000000000000" pitchFamily="2" charset="0"/>
                <a:cs typeface="Roboto" panose="02000000000000000000" pitchFamily="2" charset="0"/>
              </a:rPr>
              <a:t>Tanpa</a:t>
            </a: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 Machine Learning</a:t>
            </a:r>
          </a:p>
          <a:p>
            <a:pPr marL="133350" lvl="0" indent="0" algn="l" rtl="0">
              <a:lnSpc>
                <a:spcPct val="150000"/>
              </a:lnSpc>
              <a:spcBef>
                <a:spcPts val="0"/>
              </a:spcBef>
              <a:spcAft>
                <a:spcPts val="0"/>
              </a:spcAft>
              <a:buClr>
                <a:schemeClr val="dk1"/>
              </a:buClr>
              <a:buSzPts val="1500"/>
              <a:buNone/>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Assumption:</a:t>
            </a:r>
          </a:p>
          <a:p>
            <a:pPr marL="304800" indent="-171450">
              <a:lnSpc>
                <a:spcPct val="150000"/>
              </a:lnSpc>
              <a:buClr>
                <a:schemeClr val="dk1"/>
              </a:buClr>
              <a:buSzPts val="1500"/>
              <a:buFont typeface="Arial" panose="020B0604020202020204" pitchFamily="34" charset="0"/>
              <a:buChar char="•"/>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Jumlah</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user pada data test: 300</a:t>
            </a:r>
          </a:p>
          <a:p>
            <a:pPr marL="304800" indent="-171450">
              <a:lnSpc>
                <a:spcPct val="150000"/>
              </a:lnSpc>
              <a:buClr>
                <a:schemeClr val="dk1"/>
              </a:buClr>
              <a:buSzPts val="1500"/>
              <a:buFont typeface="Arial" panose="020B0604020202020204" pitchFamily="34" charset="0"/>
              <a:buChar char="•"/>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Jumlah</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kelas</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prediksi</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(Clicked on Ad = Yes): 150.</a:t>
            </a:r>
          </a:p>
          <a:p>
            <a:pPr marL="304800" indent="-171450">
              <a:lnSpc>
                <a:spcPct val="150000"/>
              </a:lnSpc>
              <a:buClr>
                <a:schemeClr val="dk1"/>
              </a:buClr>
              <a:buSzPts val="1500"/>
              <a:buFont typeface="Arial" panose="020B0604020202020204" pitchFamily="34" charset="0"/>
              <a:buChar char="•"/>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Biaya</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iklan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setiap</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User: Rp.5. 000</a:t>
            </a:r>
          </a:p>
          <a:p>
            <a:pPr marL="304800" indent="-171450">
              <a:lnSpc>
                <a:spcPct val="150000"/>
              </a:lnSpc>
              <a:buClr>
                <a:schemeClr val="dk1"/>
              </a:buClr>
              <a:buSzPts val="1500"/>
              <a:buFont typeface="Arial" panose="020B0604020202020204" pitchFamily="34" charset="0"/>
              <a:buChar char="•"/>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Keuntungan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setiap</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user yang convert: Rp.7.000</a:t>
            </a:r>
          </a:p>
          <a:p>
            <a:pPr marL="304800" indent="-171450">
              <a:lnSpc>
                <a:spcPct val="150000"/>
              </a:lnSpc>
              <a:buClr>
                <a:schemeClr val="dk1"/>
              </a:buClr>
              <a:buSzPts val="1500"/>
              <a:buFont typeface="Arial" panose="020B0604020202020204" pitchFamily="34" charset="0"/>
              <a:buChar char="•"/>
            </a:pPr>
            <a:endParaRPr lang="en-US"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133350" indent="0">
              <a:lnSpc>
                <a:spcPct val="150000"/>
              </a:lnSpc>
              <a:buClr>
                <a:schemeClr val="dk1"/>
              </a:buClr>
              <a:buSzPts val="1500"/>
              <a:buFont typeface="Arial"/>
              <a:buNone/>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Simulation:</a:t>
            </a:r>
          </a:p>
          <a:p>
            <a:pPr marL="304800" indent="-171450">
              <a:lnSpc>
                <a:spcPct val="150000"/>
              </a:lnSpc>
              <a:buClr>
                <a:schemeClr val="dk1"/>
              </a:buClr>
              <a:buSzPts val="1500"/>
              <a:buFont typeface="Arial" panose="020B0604020202020204" pitchFamily="34" charset="0"/>
              <a:buChar char="•"/>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Total Cost: </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300 x Rp.5.000 =  Rp.1.500.000</a:t>
            </a:r>
          </a:p>
          <a:p>
            <a:pPr marL="304800" indent="-171450">
              <a:lnSpc>
                <a:spcPct val="150000"/>
              </a:lnSpc>
              <a:buClr>
                <a:schemeClr val="dk1"/>
              </a:buClr>
              <a:buSzPts val="1500"/>
              <a:buFont typeface="Arial" panose="020B0604020202020204" pitchFamily="34" charset="0"/>
              <a:buChar char="•"/>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Total Revenue: </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150 x Rp.7.000 = Rp.1.050.000</a:t>
            </a:r>
          </a:p>
          <a:p>
            <a:pPr marL="304800" indent="-171450">
              <a:lnSpc>
                <a:spcPct val="150000"/>
              </a:lnSpc>
              <a:buClr>
                <a:schemeClr val="dk1"/>
              </a:buClr>
              <a:buSzPts val="1500"/>
              <a:buFont typeface="Arial" panose="020B0604020202020204" pitchFamily="34" charset="0"/>
              <a:buChar char="•"/>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Total Profit: </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Rp.1.500.000 – Rp.1.050.000 = Rp. -</a:t>
            </a: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450.000</a:t>
            </a:r>
          </a:p>
          <a:p>
            <a:pPr marL="304800" indent="-171450">
              <a:lnSpc>
                <a:spcPct val="150000"/>
              </a:lnSpc>
              <a:buClr>
                <a:schemeClr val="dk1"/>
              </a:buClr>
              <a:buSzPts val="1500"/>
              <a:buFont typeface="Arial" panose="020B0604020202020204" pitchFamily="34" charset="0"/>
              <a:buChar char="•"/>
            </a:pPr>
            <a:endParaRPr lang="en-US" sz="1200" b="1"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133350" indent="0">
              <a:lnSpc>
                <a:spcPct val="150000"/>
              </a:lnSpc>
              <a:buClr>
                <a:schemeClr val="dk1"/>
              </a:buClr>
              <a:buSzPts val="1500"/>
              <a:buNone/>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Berdasrkan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hasil</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simulasi</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tanpa</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menggunakan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machine learning,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perusahan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akan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mendapatkan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potential loss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sebesar</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Rp.450.000</a:t>
            </a:r>
          </a:p>
          <a:p>
            <a:pPr marL="304800" indent="-171450">
              <a:lnSpc>
                <a:spcPct val="150000"/>
              </a:lnSpc>
              <a:buClr>
                <a:schemeClr val="dk1"/>
              </a:buClr>
              <a:buSzPts val="1500"/>
              <a:buFont typeface="Arial" panose="020B0604020202020204" pitchFamily="34" charset="0"/>
              <a:buChar char="•"/>
            </a:pPr>
            <a:endParaRPr lang="en-US"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133350" indent="0">
              <a:lnSpc>
                <a:spcPct val="150000"/>
              </a:lnSpc>
              <a:buClr>
                <a:schemeClr val="dk1"/>
              </a:buClr>
              <a:buSzPts val="15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E388FAE2-9DB7-93AA-36BE-9CD9AD63A14B}"/>
              </a:ext>
            </a:extLst>
          </p:cNvPr>
          <p:cNvSpPr txBox="1"/>
          <p:nvPr/>
        </p:nvSpPr>
        <p:spPr>
          <a:xfrm>
            <a:off x="2286000" y="559460"/>
            <a:ext cx="4572000" cy="375552"/>
          </a:xfrm>
          <a:prstGeom prst="rect">
            <a:avLst/>
          </a:prstGeom>
          <a:noFill/>
        </p:spPr>
        <p:txBody>
          <a:bodyPr wrap="square">
            <a:spAutoFit/>
          </a:bodyPr>
          <a:lstStyle/>
          <a:p>
            <a:pPr marL="133350" lvl="0" indent="0" algn="ctr" rtl="0">
              <a:lnSpc>
                <a:spcPct val="150000"/>
              </a:lnSpc>
              <a:spcBef>
                <a:spcPts val="0"/>
              </a:spcBef>
              <a:spcAft>
                <a:spcPts val="0"/>
              </a:spcAft>
              <a:buClr>
                <a:schemeClr val="dk1"/>
              </a:buClr>
              <a:buSzPts val="1500"/>
              <a:buNone/>
            </a:pPr>
            <a:r>
              <a:rPr lang="en-US" sz="1400" b="1" dirty="0">
                <a:solidFill>
                  <a:schemeClr val="dk1"/>
                </a:solidFill>
              </a:rPr>
              <a:t>Simulation (Without Machine Learning) </a:t>
            </a:r>
          </a:p>
        </p:txBody>
      </p:sp>
      <p:pic>
        <p:nvPicPr>
          <p:cNvPr id="3" name="Picture 2">
            <a:extLst>
              <a:ext uri="{FF2B5EF4-FFF2-40B4-BE49-F238E27FC236}">
                <a16:creationId xmlns:a16="http://schemas.microsoft.com/office/drawing/2014/main" id="{1F0E9380-83EC-E75C-74D9-3544A61E1691}"/>
              </a:ext>
            </a:extLst>
          </p:cNvPr>
          <p:cNvPicPr>
            <a:picLocks noChangeAspect="1"/>
          </p:cNvPicPr>
          <p:nvPr/>
        </p:nvPicPr>
        <p:blipFill>
          <a:blip r:embed="rId4"/>
          <a:stretch>
            <a:fillRect/>
          </a:stretch>
        </p:blipFill>
        <p:spPr>
          <a:xfrm>
            <a:off x="260223" y="1283991"/>
            <a:ext cx="3740277" cy="1595274"/>
          </a:xfrm>
          <a:prstGeom prst="rect">
            <a:avLst/>
          </a:prstGeom>
          <a:ln>
            <a:solidFill>
              <a:schemeClr val="accent5"/>
            </a:solidFill>
          </a:ln>
        </p:spPr>
      </p:pic>
      <p:pic>
        <p:nvPicPr>
          <p:cNvPr id="6" name="Picture 5">
            <a:extLst>
              <a:ext uri="{FF2B5EF4-FFF2-40B4-BE49-F238E27FC236}">
                <a16:creationId xmlns:a16="http://schemas.microsoft.com/office/drawing/2014/main" id="{D53F2A8C-8C0E-45F0-6BFC-F91472A4E534}"/>
              </a:ext>
            </a:extLst>
          </p:cNvPr>
          <p:cNvPicPr>
            <a:picLocks noChangeAspect="1"/>
          </p:cNvPicPr>
          <p:nvPr/>
        </p:nvPicPr>
        <p:blipFill>
          <a:blip r:embed="rId5"/>
          <a:stretch>
            <a:fillRect/>
          </a:stretch>
        </p:blipFill>
        <p:spPr>
          <a:xfrm>
            <a:off x="260223" y="3151428"/>
            <a:ext cx="3734941" cy="887172"/>
          </a:xfrm>
          <a:prstGeom prst="rect">
            <a:avLst/>
          </a:prstGeom>
          <a:ln>
            <a:solidFill>
              <a:schemeClr val="accent5"/>
            </a:solidFill>
          </a:ln>
        </p:spPr>
      </p:pic>
    </p:spTree>
    <p:extLst>
      <p:ext uri="{BB962C8B-B14F-4D97-AF65-F5344CB8AC3E}">
        <p14:creationId xmlns:p14="http://schemas.microsoft.com/office/powerpoint/2010/main" val="320163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Business Recommendation and Simulation</a:t>
            </a:r>
            <a:endParaRPr sz="1679" b="1" i="1" dirty="0"/>
          </a:p>
        </p:txBody>
      </p:sp>
      <p:sp>
        <p:nvSpPr>
          <p:cNvPr id="114" name="Google Shape;114;p27"/>
          <p:cNvSpPr txBox="1">
            <a:spLocks noGrp="1"/>
          </p:cNvSpPr>
          <p:nvPr>
            <p:ph type="body" idx="1"/>
          </p:nvPr>
        </p:nvSpPr>
        <p:spPr>
          <a:xfrm>
            <a:off x="4330700" y="1150404"/>
            <a:ext cx="4667250" cy="3104096"/>
          </a:xfrm>
          <a:prstGeom prst="rect">
            <a:avLst/>
          </a:prstGeom>
        </p:spPr>
        <p:txBody>
          <a:bodyPr spcFirstLastPara="1" wrap="square" lIns="91425" tIns="91425" rIns="91425" bIns="91425" anchor="t" anchorCtr="0">
            <a:normAutofit fontScale="85000" lnSpcReduction="20000"/>
          </a:bodyPr>
          <a:lstStyle/>
          <a:p>
            <a:pPr marL="133350" lvl="0" indent="0" algn="l" rtl="0">
              <a:lnSpc>
                <a:spcPct val="150000"/>
              </a:lnSpc>
              <a:spcBef>
                <a:spcPts val="0"/>
              </a:spcBef>
              <a:spcAft>
                <a:spcPts val="0"/>
              </a:spcAft>
              <a:buClr>
                <a:schemeClr val="dk1"/>
              </a:buClr>
              <a:buSzPts val="1500"/>
              <a:buNone/>
            </a:pPr>
            <a:r>
              <a:rPr lang="en-US" sz="1200" b="1" dirty="0" err="1">
                <a:solidFill>
                  <a:schemeClr val="dk1"/>
                </a:solidFill>
                <a:latin typeface="Roboto" panose="02000000000000000000" pitchFamily="2" charset="0"/>
                <a:ea typeface="Roboto" panose="02000000000000000000" pitchFamily="2" charset="0"/>
                <a:cs typeface="Roboto" panose="02000000000000000000" pitchFamily="2" charset="0"/>
              </a:rPr>
              <a:t>Tanpa</a:t>
            </a: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 Machine Learning</a:t>
            </a:r>
          </a:p>
          <a:p>
            <a:pPr marL="133350" lvl="0" indent="0" algn="l" rtl="0">
              <a:lnSpc>
                <a:spcPct val="150000"/>
              </a:lnSpc>
              <a:spcBef>
                <a:spcPts val="0"/>
              </a:spcBef>
              <a:spcAft>
                <a:spcPts val="0"/>
              </a:spcAft>
              <a:buClr>
                <a:schemeClr val="dk1"/>
              </a:buClr>
              <a:buSzPts val="1500"/>
              <a:buNone/>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Assumption:</a:t>
            </a:r>
          </a:p>
          <a:p>
            <a:pPr marL="304800" indent="-171450">
              <a:lnSpc>
                <a:spcPct val="150000"/>
              </a:lnSpc>
              <a:buClr>
                <a:schemeClr val="dk1"/>
              </a:buClr>
              <a:buSzPts val="1500"/>
              <a:buFont typeface="Arial" panose="020B0604020202020204" pitchFamily="34" charset="0"/>
              <a:buChar char="•"/>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Jumlah</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user pada data test: 300</a:t>
            </a:r>
          </a:p>
          <a:p>
            <a:pPr marL="304800" indent="-171450">
              <a:lnSpc>
                <a:spcPct val="150000"/>
              </a:lnSpc>
              <a:buClr>
                <a:schemeClr val="dk1"/>
              </a:buClr>
              <a:buSzPts val="1500"/>
              <a:buFont typeface="Arial" panose="020B0604020202020204" pitchFamily="34" charset="0"/>
              <a:buChar char="•"/>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Jumlah</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kelas</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prediksi</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(Clicked on Ad = Yes): 148</a:t>
            </a:r>
          </a:p>
          <a:p>
            <a:pPr marL="304800" indent="-171450">
              <a:lnSpc>
                <a:spcPct val="150000"/>
              </a:lnSpc>
              <a:buClr>
                <a:schemeClr val="dk1"/>
              </a:buClr>
              <a:buSzPts val="1500"/>
              <a:buFont typeface="Arial" panose="020B0604020202020204" pitchFamily="34" charset="0"/>
              <a:buChar char="•"/>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Biaya</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iklan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setiap</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User: Rp.5. 000</a:t>
            </a:r>
          </a:p>
          <a:p>
            <a:pPr marL="304800" indent="-171450">
              <a:lnSpc>
                <a:spcPct val="150000"/>
              </a:lnSpc>
              <a:buClr>
                <a:schemeClr val="dk1"/>
              </a:buClr>
              <a:buSzPts val="1500"/>
              <a:buFont typeface="Arial" panose="020B0604020202020204" pitchFamily="34" charset="0"/>
              <a:buChar char="•"/>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Keuntungan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setiap</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user yang convert: Rp.7.000</a:t>
            </a:r>
          </a:p>
          <a:p>
            <a:pPr marL="304800" indent="-171450">
              <a:lnSpc>
                <a:spcPct val="150000"/>
              </a:lnSpc>
              <a:buClr>
                <a:schemeClr val="dk1"/>
              </a:buClr>
              <a:buSzPts val="1500"/>
              <a:buFont typeface="Arial" panose="020B0604020202020204" pitchFamily="34" charset="0"/>
              <a:buChar char="•"/>
            </a:pPr>
            <a:endParaRPr lang="en-US"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133350" indent="0">
              <a:lnSpc>
                <a:spcPct val="150000"/>
              </a:lnSpc>
              <a:buClr>
                <a:schemeClr val="dk1"/>
              </a:buClr>
              <a:buSzPts val="1500"/>
              <a:buFont typeface="Arial"/>
              <a:buNone/>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Simulation:</a:t>
            </a:r>
          </a:p>
          <a:p>
            <a:pPr marL="304800" indent="-171450">
              <a:lnSpc>
                <a:spcPct val="150000"/>
              </a:lnSpc>
              <a:buClr>
                <a:schemeClr val="dk1"/>
              </a:buClr>
              <a:buSzPts val="1500"/>
              <a:buFont typeface="Arial" panose="020B0604020202020204" pitchFamily="34" charset="0"/>
              <a:buChar char="•"/>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Total Cost: </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148 x Rp.5.000 =  Rp</a:t>
            </a: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740.000</a:t>
            </a:r>
          </a:p>
          <a:p>
            <a:pPr marL="304800" indent="-171450">
              <a:lnSpc>
                <a:spcPct val="150000"/>
              </a:lnSpc>
              <a:buClr>
                <a:schemeClr val="dk1"/>
              </a:buClr>
              <a:buSzPts val="1500"/>
              <a:buFont typeface="Arial" panose="020B0604020202020204" pitchFamily="34" charset="0"/>
              <a:buChar char="•"/>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Total Revenue: </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140 x Rp.7.000 = Rp.980.000</a:t>
            </a:r>
          </a:p>
          <a:p>
            <a:pPr marL="304800" indent="-171450">
              <a:lnSpc>
                <a:spcPct val="150000"/>
              </a:lnSpc>
              <a:buClr>
                <a:schemeClr val="dk1"/>
              </a:buClr>
              <a:buSzPts val="1500"/>
              <a:buFont typeface="Arial" panose="020B0604020202020204" pitchFamily="34" charset="0"/>
              <a:buChar char="•"/>
            </a:pP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Total Profit: </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Rp.980.000 – Rp.740.000 = </a:t>
            </a: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Rp</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a:t>
            </a: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240.000</a:t>
            </a:r>
          </a:p>
          <a:p>
            <a:pPr marL="304800" indent="-171450">
              <a:lnSpc>
                <a:spcPct val="150000"/>
              </a:lnSpc>
              <a:buClr>
                <a:schemeClr val="dk1"/>
              </a:buClr>
              <a:buSzPts val="1500"/>
              <a:buFont typeface="Arial" panose="020B0604020202020204" pitchFamily="34" charset="0"/>
              <a:buChar char="•"/>
            </a:pPr>
            <a:endParaRPr lang="en-US" sz="1200" b="1"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133350" indent="0">
              <a:lnSpc>
                <a:spcPct val="150000"/>
              </a:lnSpc>
              <a:buClr>
                <a:schemeClr val="dk1"/>
              </a:buClr>
              <a:buSzPts val="1500"/>
              <a:buNone/>
            </a:pP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Berdasrkan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hasil</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simulasi</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menggunakan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machine learning,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perusahan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akan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mendapatkan</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a:t>
            </a:r>
            <a:r>
              <a:rPr lang="en-US" sz="1200" b="1" dirty="0">
                <a:solidFill>
                  <a:schemeClr val="dk1"/>
                </a:solidFill>
                <a:latin typeface="Roboto" panose="02000000000000000000" pitchFamily="2" charset="0"/>
                <a:ea typeface="Roboto" panose="02000000000000000000" pitchFamily="2" charset="0"/>
                <a:cs typeface="Roboto" panose="02000000000000000000" pitchFamily="2" charset="0"/>
              </a:rPr>
              <a:t>potential revenue </a:t>
            </a:r>
            <a:r>
              <a:rPr lang="en-US" sz="1200" dirty="0" err="1">
                <a:solidFill>
                  <a:schemeClr val="dk1"/>
                </a:solidFill>
                <a:latin typeface="Roboto" panose="02000000000000000000" pitchFamily="2" charset="0"/>
                <a:ea typeface="Roboto" panose="02000000000000000000" pitchFamily="2" charset="0"/>
                <a:cs typeface="Roboto" panose="02000000000000000000" pitchFamily="2" charset="0"/>
              </a:rPr>
              <a:t>sebesar</a:t>
            </a:r>
            <a:r>
              <a:rPr lang="en-US" sz="1200" dirty="0">
                <a:solidFill>
                  <a:schemeClr val="dk1"/>
                </a:solidFill>
                <a:latin typeface="Roboto" panose="02000000000000000000" pitchFamily="2" charset="0"/>
                <a:ea typeface="Roboto" panose="02000000000000000000" pitchFamily="2" charset="0"/>
                <a:cs typeface="Roboto" panose="02000000000000000000" pitchFamily="2" charset="0"/>
              </a:rPr>
              <a:t> Rp240.000</a:t>
            </a:r>
          </a:p>
          <a:p>
            <a:pPr marL="304800" indent="-171450">
              <a:lnSpc>
                <a:spcPct val="150000"/>
              </a:lnSpc>
              <a:buClr>
                <a:schemeClr val="dk1"/>
              </a:buClr>
              <a:buSzPts val="1500"/>
              <a:buFont typeface="Arial" panose="020B0604020202020204" pitchFamily="34" charset="0"/>
              <a:buChar char="•"/>
            </a:pPr>
            <a:endParaRPr lang="en-US" sz="1200" dirty="0">
              <a:solidFill>
                <a:schemeClr val="dk1"/>
              </a:solidFill>
              <a:latin typeface="Roboto" panose="02000000000000000000" pitchFamily="2" charset="0"/>
              <a:ea typeface="Roboto" panose="02000000000000000000" pitchFamily="2" charset="0"/>
              <a:cs typeface="Roboto" panose="02000000000000000000" pitchFamily="2" charset="0"/>
            </a:endParaRPr>
          </a:p>
          <a:p>
            <a:pPr marL="133350" indent="0">
              <a:lnSpc>
                <a:spcPct val="150000"/>
              </a:lnSpc>
              <a:buClr>
                <a:schemeClr val="dk1"/>
              </a:buClr>
              <a:buSzPts val="1500"/>
              <a:buNone/>
            </a:pPr>
            <a:endParaRPr sz="1200" dirty="0">
              <a:solidFill>
                <a:schemeClr val="dk1"/>
              </a:solidFill>
              <a:latin typeface="Roboto" panose="02000000000000000000" pitchFamily="2" charset="0"/>
              <a:ea typeface="Roboto" panose="02000000000000000000" pitchFamily="2" charset="0"/>
              <a:cs typeface="Roboto" panose="02000000000000000000" pitchFamily="2" charset="0"/>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E388FAE2-9DB7-93AA-36BE-9CD9AD63A14B}"/>
              </a:ext>
            </a:extLst>
          </p:cNvPr>
          <p:cNvSpPr txBox="1"/>
          <p:nvPr/>
        </p:nvSpPr>
        <p:spPr>
          <a:xfrm>
            <a:off x="2286000" y="559460"/>
            <a:ext cx="4572000" cy="375552"/>
          </a:xfrm>
          <a:prstGeom prst="rect">
            <a:avLst/>
          </a:prstGeom>
          <a:noFill/>
        </p:spPr>
        <p:txBody>
          <a:bodyPr wrap="square">
            <a:spAutoFit/>
          </a:bodyPr>
          <a:lstStyle/>
          <a:p>
            <a:pPr marL="133350" lvl="0" indent="0" algn="ctr" rtl="0">
              <a:lnSpc>
                <a:spcPct val="150000"/>
              </a:lnSpc>
              <a:spcBef>
                <a:spcPts val="0"/>
              </a:spcBef>
              <a:spcAft>
                <a:spcPts val="0"/>
              </a:spcAft>
              <a:buClr>
                <a:schemeClr val="dk1"/>
              </a:buClr>
              <a:buSzPts val="1500"/>
              <a:buNone/>
            </a:pPr>
            <a:r>
              <a:rPr lang="en-US" sz="1400" b="1" dirty="0">
                <a:solidFill>
                  <a:schemeClr val="dk1"/>
                </a:solidFill>
              </a:rPr>
              <a:t>Simulation (Without Machine Learning) </a:t>
            </a:r>
          </a:p>
        </p:txBody>
      </p:sp>
      <p:pic>
        <p:nvPicPr>
          <p:cNvPr id="6146" name="Picture 2">
            <a:extLst>
              <a:ext uri="{FF2B5EF4-FFF2-40B4-BE49-F238E27FC236}">
                <a16:creationId xmlns:a16="http://schemas.microsoft.com/office/drawing/2014/main" id="{55F1D9BF-6AF9-BFA4-8C05-940667488A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0" y="1207555"/>
            <a:ext cx="4011092" cy="321204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B85752-4EE2-3B3E-635D-373D1AC33183}"/>
              </a:ext>
            </a:extLst>
          </p:cNvPr>
          <p:cNvSpPr/>
          <p:nvPr/>
        </p:nvSpPr>
        <p:spPr>
          <a:xfrm>
            <a:off x="2286000" y="1339850"/>
            <a:ext cx="1871142" cy="29146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6349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11" descr="Google Shape;221;p47"/>
          <p:cNvPicPr preferRelativeResize="0"/>
          <p:nvPr/>
        </p:nvPicPr>
        <p:blipFill rotWithShape="1">
          <a:blip r:embed="rId3">
            <a:alphaModFix/>
          </a:blip>
          <a:srcRect l="26788" r="43721"/>
          <a:stretch/>
        </p:blipFill>
        <p:spPr>
          <a:xfrm>
            <a:off x="287300" y="0"/>
            <a:ext cx="2275191" cy="5143502"/>
          </a:xfrm>
          <a:prstGeom prst="rect">
            <a:avLst/>
          </a:prstGeom>
          <a:noFill/>
          <a:ln>
            <a:noFill/>
          </a:ln>
        </p:spPr>
      </p:pic>
      <p:sp>
        <p:nvSpPr>
          <p:cNvPr id="207" name="Google Shape;207;p11"/>
          <p:cNvSpPr/>
          <p:nvPr/>
        </p:nvSpPr>
        <p:spPr>
          <a:xfrm>
            <a:off x="127679" y="4822340"/>
            <a:ext cx="126435" cy="127001"/>
          </a:xfrm>
          <a:custGeom>
            <a:avLst/>
            <a:gdLst/>
            <a:ahLst/>
            <a:cxnLst/>
            <a:rect l="l" t="t"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1"/>
          <p:cNvSpPr/>
          <p:nvPr/>
        </p:nvSpPr>
        <p:spPr>
          <a:xfrm>
            <a:off x="127679" y="4600575"/>
            <a:ext cx="126435" cy="127000"/>
          </a:xfrm>
          <a:custGeom>
            <a:avLst/>
            <a:gdLst/>
            <a:ahLst/>
            <a:cxnLst/>
            <a:rect l="l" t="t" r="r" b="b"/>
            <a:pathLst>
              <a:path w="21600" h="21600" extrusionOk="0">
                <a:moveTo>
                  <a:pt x="10800" y="0"/>
                </a:moveTo>
                <a:cubicBezTo>
                  <a:pt x="16772" y="27"/>
                  <a:pt x="21600" y="4854"/>
                  <a:pt x="21600" y="10800"/>
                </a:cubicBezTo>
                <a:cubicBezTo>
                  <a:pt x="21600" y="16746"/>
                  <a:pt x="16772" y="21573"/>
                  <a:pt x="10800" y="21600"/>
                </a:cubicBezTo>
                <a:cubicBezTo>
                  <a:pt x="4828" y="21573"/>
                  <a:pt x="0" y="16746"/>
                  <a:pt x="0" y="10800"/>
                </a:cubicBezTo>
                <a:cubicBezTo>
                  <a:pt x="0" y="4854"/>
                  <a:pt x="4828" y="27"/>
                  <a:pt x="10800" y="0"/>
                </a:cubicBez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11"/>
          <p:cNvSpPr txBox="1"/>
          <p:nvPr/>
        </p:nvSpPr>
        <p:spPr>
          <a:xfrm>
            <a:off x="4995861" y="2037302"/>
            <a:ext cx="3555901" cy="533401"/>
          </a:xfrm>
          <a:prstGeom prst="rect">
            <a:avLst/>
          </a:prstGeom>
          <a:noFill/>
          <a:ln>
            <a:noFill/>
          </a:ln>
        </p:spPr>
        <p:txBody>
          <a:bodyPr spcFirstLastPara="1" wrap="square" lIns="0" tIns="0" rIns="0" bIns="0" anchor="ctr" anchorCtr="0">
            <a:spAutoFit/>
          </a:bodyPr>
          <a:lstStyle/>
          <a:p>
            <a:pPr marL="0" marR="0" lvl="0" indent="0" algn="ctr" rtl="0">
              <a:lnSpc>
                <a:spcPct val="132571"/>
              </a:lnSpc>
              <a:spcBef>
                <a:spcPts val="0"/>
              </a:spcBef>
              <a:spcAft>
                <a:spcPts val="0"/>
              </a:spcAft>
              <a:buClr>
                <a:srgbClr val="01949E"/>
              </a:buClr>
              <a:buSzPts val="3500"/>
              <a:buFont typeface="Montserrat"/>
              <a:buNone/>
            </a:pPr>
            <a:r>
              <a:rPr lang="en-US" sz="3500" b="1" i="0" u="none" strike="noStrike" cap="none" dirty="0" err="1">
                <a:solidFill>
                  <a:srgbClr val="01949E"/>
                </a:solidFill>
                <a:latin typeface="Montserrat"/>
                <a:ea typeface="Montserrat"/>
                <a:cs typeface="Montserrat"/>
                <a:sym typeface="Montserrat"/>
              </a:rPr>
              <a:t>Terima</a:t>
            </a:r>
            <a:r>
              <a:rPr lang="en-US" sz="3500" b="1" i="0" u="none" strike="noStrike" cap="none" dirty="0">
                <a:solidFill>
                  <a:srgbClr val="01949E"/>
                </a:solidFill>
                <a:latin typeface="Montserrat"/>
                <a:ea typeface="Montserrat"/>
                <a:cs typeface="Montserrat"/>
                <a:sym typeface="Montserrat"/>
              </a:rPr>
              <a:t> </a:t>
            </a:r>
            <a:r>
              <a:rPr lang="en-US" sz="3500" b="1" i="0" u="none" strike="noStrike" cap="none" dirty="0">
                <a:solidFill>
                  <a:srgbClr val="0C0C0C"/>
                </a:solidFill>
                <a:latin typeface="Montserrat"/>
                <a:ea typeface="Montserrat"/>
                <a:cs typeface="Montserrat"/>
                <a:sym typeface="Montserrat"/>
              </a:rPr>
              <a:t>Kasih!</a:t>
            </a:r>
            <a:endParaRPr sz="1400" b="0" i="0" u="none" strike="noStrike" cap="none" dirty="0">
              <a:solidFill>
                <a:srgbClr val="000000"/>
              </a:solidFill>
              <a:latin typeface="Arial"/>
              <a:ea typeface="Arial"/>
              <a:cs typeface="Arial"/>
              <a:sym typeface="Arial"/>
            </a:endParaRPr>
          </a:p>
        </p:txBody>
      </p:sp>
      <p:sp>
        <p:nvSpPr>
          <p:cNvPr id="210" name="Google Shape;210;p11"/>
          <p:cNvSpPr txBox="1"/>
          <p:nvPr/>
        </p:nvSpPr>
        <p:spPr>
          <a:xfrm rot="-5406557">
            <a:off x="-372439" y="448965"/>
            <a:ext cx="1101002" cy="203201"/>
          </a:xfrm>
          <a:prstGeom prst="rect">
            <a:avLst/>
          </a:prstGeom>
          <a:noFill/>
          <a:ln>
            <a:noFill/>
          </a:ln>
        </p:spPr>
        <p:txBody>
          <a:bodyPr spcFirstLastPara="1" wrap="square" lIns="0" tIns="0" rIns="0" bIns="0" anchor="t" anchorCtr="0">
            <a:spAutoFit/>
          </a:bodyPr>
          <a:lstStyle/>
          <a:p>
            <a:pPr marL="0" marR="0" lvl="0" indent="0" algn="l" rtl="0">
              <a:lnSpc>
                <a:spcPct val="140007"/>
              </a:lnSpc>
              <a:spcBef>
                <a:spcPts val="0"/>
              </a:spcBef>
              <a:spcAft>
                <a:spcPts val="0"/>
              </a:spcAft>
              <a:buClr>
                <a:srgbClr val="FFFFFF"/>
              </a:buClr>
              <a:buSzPts val="1300"/>
              <a:buFont typeface="Poppins Medium"/>
              <a:buNone/>
            </a:pPr>
            <a:r>
              <a:rPr lang="en-US" sz="1300" b="0" i="0" u="none" strike="noStrike" cap="none">
                <a:solidFill>
                  <a:srgbClr val="FFFFFF"/>
                </a:solidFill>
                <a:latin typeface="Poppins Medium"/>
                <a:ea typeface="Poppins Medium"/>
                <a:cs typeface="Poppins Medium"/>
                <a:sym typeface="Poppins Medium"/>
              </a:rPr>
              <a:t>Your Logo</a:t>
            </a:r>
            <a:endParaRPr sz="1400" b="0" i="0" u="none" strike="noStrike" cap="none">
              <a:solidFill>
                <a:srgbClr val="000000"/>
              </a:solidFill>
              <a:latin typeface="Arial"/>
              <a:ea typeface="Arial"/>
              <a:cs typeface="Arial"/>
              <a:sym typeface="Arial"/>
            </a:endParaRPr>
          </a:p>
        </p:txBody>
      </p:sp>
      <p:sp>
        <p:nvSpPr>
          <p:cNvPr id="211" name="Google Shape;211;p11"/>
          <p:cNvSpPr/>
          <p:nvPr/>
        </p:nvSpPr>
        <p:spPr>
          <a:xfrm>
            <a:off x="-2" y="0"/>
            <a:ext cx="387235" cy="5141406"/>
          </a:xfrm>
          <a:prstGeom prst="rect">
            <a:avLst/>
          </a:prstGeom>
          <a:solidFill>
            <a:srgbClr val="01949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2" name="Google Shape;212;p11" descr="Google Shape;227;p47"/>
          <p:cNvPicPr preferRelativeResize="0"/>
          <p:nvPr/>
        </p:nvPicPr>
        <p:blipFill rotWithShape="1">
          <a:blip r:embed="rId4">
            <a:alphaModFix/>
          </a:blip>
          <a:srcRect/>
          <a:stretch/>
        </p:blipFill>
        <p:spPr>
          <a:xfrm>
            <a:off x="8098090" y="125410"/>
            <a:ext cx="907345" cy="3508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dirty="0">
              <a:solidFill>
                <a:schemeClr val="dk1"/>
              </a:solidFill>
              <a:latin typeface="Dosis"/>
              <a:ea typeface="Dosis"/>
              <a:cs typeface="Dosis"/>
              <a:sym typeface="Dosis"/>
            </a:endParaRPr>
          </a:p>
          <a:p>
            <a:pPr marL="0" lvl="0" indent="0" algn="just" rtl="0">
              <a:spcBef>
                <a:spcPts val="1200"/>
              </a:spcBef>
              <a:spcAft>
                <a:spcPts val="1200"/>
              </a:spcAft>
              <a:buNone/>
            </a:pPr>
            <a:r>
              <a:rPr lang="en" dirty="0">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3933000" y="833845"/>
            <a:ext cx="5129434" cy="3323987"/>
          </a:xfrm>
          <a:prstGeom prst="rect">
            <a:avLst/>
          </a:prstGeom>
          <a:noFill/>
        </p:spPr>
        <p:txBody>
          <a:bodyPr wrap="square">
            <a:spAutoFit/>
          </a:bodyPr>
          <a:lstStyle/>
          <a:p>
            <a:pPr algn="l"/>
            <a:r>
              <a:rPr lang="en-US" b="1" i="0" dirty="0">
                <a:solidFill>
                  <a:srgbClr val="212121"/>
                </a:solidFill>
                <a:effectLst/>
                <a:latin typeface="+mn-lt"/>
              </a:rPr>
              <a:t>Insights:</a:t>
            </a:r>
          </a:p>
          <a:p>
            <a:pPr algn="l"/>
            <a:endParaRPr lang="en-US" b="0" i="0" dirty="0">
              <a:solidFill>
                <a:srgbClr val="212121"/>
              </a:solidFill>
              <a:effectLst/>
              <a:latin typeface="+mn-lt"/>
            </a:endParaRPr>
          </a:p>
          <a:p>
            <a:pPr marL="285750" indent="-285750" algn="l">
              <a:buFont typeface="Arial" panose="020B0604020202020204" pitchFamily="34" charset="0"/>
              <a:buChar char="•"/>
            </a:pPr>
            <a:r>
              <a:rPr lang="en-US" b="1" i="0" dirty="0">
                <a:solidFill>
                  <a:srgbClr val="212121"/>
                </a:solidFill>
                <a:effectLst/>
                <a:latin typeface="Roboto" panose="02000000000000000000" pitchFamily="2" charset="0"/>
              </a:rPr>
              <a:t>Daily Time Spent on Site vs Clicked on Ad</a:t>
            </a:r>
            <a:r>
              <a:rPr lang="en-US" b="0" i="0" dirty="0">
                <a:solidFill>
                  <a:srgbClr val="212121"/>
                </a:solidFill>
                <a:effectLst/>
                <a:latin typeface="Roboto" panose="02000000000000000000" pitchFamily="2" charset="0"/>
              </a:rPr>
              <a:t>:</a:t>
            </a:r>
            <a:br>
              <a:rPr lang="en-US" b="0" i="0" dirty="0">
                <a:solidFill>
                  <a:srgbClr val="212121"/>
                </a:solidFill>
                <a:effectLst/>
                <a:latin typeface="Roboto" panose="02000000000000000000" pitchFamily="2" charset="0"/>
              </a:rPr>
            </a:br>
            <a:r>
              <a:rPr lang="en-US" b="0" i="0" dirty="0">
                <a:solidFill>
                  <a:srgbClr val="212121"/>
                </a:solidFill>
                <a:effectLst/>
                <a:latin typeface="Roboto" panose="02000000000000000000" pitchFamily="2" charset="0"/>
              </a:rPr>
              <a:t>User yang </a:t>
            </a:r>
            <a:r>
              <a:rPr lang="en-US" b="0" i="0" dirty="0" err="1">
                <a:solidFill>
                  <a:srgbClr val="212121"/>
                </a:solidFill>
                <a:effectLst/>
                <a:latin typeface="Roboto" panose="02000000000000000000" pitchFamily="2" charset="0"/>
              </a:rPr>
              <a:t>tidak</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mengklik</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iklan</a:t>
            </a:r>
            <a:r>
              <a:rPr lang="en-US" b="0" i="0" dirty="0">
                <a:solidFill>
                  <a:srgbClr val="212121"/>
                </a:solidFill>
                <a:effectLst/>
                <a:latin typeface="Roboto" panose="02000000000000000000" pitchFamily="2" charset="0"/>
              </a:rPr>
              <a:t> (No) </a:t>
            </a:r>
            <a:r>
              <a:rPr lang="en-US" b="0" i="0" dirty="0" err="1">
                <a:solidFill>
                  <a:srgbClr val="212121"/>
                </a:solidFill>
                <a:effectLst/>
                <a:latin typeface="Roboto" panose="02000000000000000000" pitchFamily="2" charset="0"/>
              </a:rPr>
              <a:t>cenderung</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menghabiskan</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lebih</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banyak</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waktu</a:t>
            </a:r>
            <a:r>
              <a:rPr lang="en-US" b="0" i="0" dirty="0">
                <a:solidFill>
                  <a:srgbClr val="212121"/>
                </a:solidFill>
                <a:effectLst/>
                <a:latin typeface="Roboto" panose="02000000000000000000" pitchFamily="2" charset="0"/>
              </a:rPr>
              <a:t> di situs </a:t>
            </a:r>
            <a:r>
              <a:rPr lang="en-US" b="0" i="0" dirty="0" err="1">
                <a:solidFill>
                  <a:srgbClr val="212121"/>
                </a:solidFill>
                <a:effectLst/>
                <a:latin typeface="Roboto" panose="02000000000000000000" pitchFamily="2" charset="0"/>
              </a:rPr>
              <a:t>dibandingkan</a:t>
            </a:r>
            <a:r>
              <a:rPr lang="en-US" b="0" i="0" dirty="0">
                <a:solidFill>
                  <a:srgbClr val="212121"/>
                </a:solidFill>
                <a:effectLst/>
                <a:latin typeface="Roboto" panose="02000000000000000000" pitchFamily="2" charset="0"/>
              </a:rPr>
              <a:t> user yang </a:t>
            </a:r>
            <a:r>
              <a:rPr lang="en-US" b="0" i="0" dirty="0" err="1">
                <a:solidFill>
                  <a:srgbClr val="212121"/>
                </a:solidFill>
                <a:effectLst/>
                <a:latin typeface="Roboto" panose="02000000000000000000" pitchFamily="2" charset="0"/>
              </a:rPr>
              <a:t>mengklik</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iklan</a:t>
            </a:r>
            <a:r>
              <a:rPr lang="en-US" b="0" i="0" dirty="0">
                <a:solidFill>
                  <a:srgbClr val="212121"/>
                </a:solidFill>
                <a:effectLst/>
                <a:latin typeface="Roboto" panose="02000000000000000000" pitchFamily="2" charset="0"/>
              </a:rPr>
              <a:t> (Yes), yang </a:t>
            </a:r>
            <a:r>
              <a:rPr lang="en-US" b="0" i="0" dirty="0" err="1">
                <a:solidFill>
                  <a:srgbClr val="212121"/>
                </a:solidFill>
                <a:effectLst/>
                <a:latin typeface="Roboto" panose="02000000000000000000" pitchFamily="2" charset="0"/>
              </a:rPr>
              <a:t>cenderung</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menghabiskan</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waktu</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lebih</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singkat</a:t>
            </a:r>
            <a:r>
              <a:rPr lang="en-US" b="0" i="0" dirty="0">
                <a:solidFill>
                  <a:srgbClr val="212121"/>
                </a:solidFill>
                <a:effectLst/>
                <a:latin typeface="Roboto" panose="02000000000000000000" pitchFamily="2" charset="0"/>
              </a:rPr>
              <a:t> di situs.</a:t>
            </a:r>
          </a:p>
          <a:p>
            <a:pPr marL="285750" indent="-285750" algn="l">
              <a:buFont typeface="Arial" panose="020B0604020202020204" pitchFamily="34" charset="0"/>
              <a:buChar char="•"/>
            </a:pPr>
            <a:endParaRPr lang="en-US" dirty="0">
              <a:solidFill>
                <a:srgbClr val="212121"/>
              </a:solidFill>
              <a:latin typeface="Roboto" panose="02000000000000000000" pitchFamily="2" charset="0"/>
            </a:endParaRPr>
          </a:p>
          <a:p>
            <a:pPr marL="285750" indent="-285750" algn="l">
              <a:buFont typeface="Arial" panose="020B0604020202020204" pitchFamily="34" charset="0"/>
              <a:buChar char="•"/>
            </a:pPr>
            <a:endParaRPr lang="en-US" dirty="0">
              <a:solidFill>
                <a:srgbClr val="212121"/>
              </a:solidFill>
              <a:latin typeface="Roboto" panose="02000000000000000000" pitchFamily="2" charset="0"/>
            </a:endParaRPr>
          </a:p>
          <a:p>
            <a:pPr algn="l"/>
            <a:endParaRPr lang="en-US" dirty="0">
              <a:solidFill>
                <a:srgbClr val="212121"/>
              </a:solidFill>
              <a:latin typeface="Roboto" panose="02000000000000000000" pitchFamily="2" charset="0"/>
            </a:endParaRPr>
          </a:p>
          <a:p>
            <a:pPr marL="285750" indent="-285750" algn="l">
              <a:buFont typeface="Arial" panose="020B0604020202020204" pitchFamily="34" charset="0"/>
              <a:buChar char="•"/>
            </a:pPr>
            <a:r>
              <a:rPr lang="en-US" b="1" i="0" dirty="0">
                <a:solidFill>
                  <a:srgbClr val="212121"/>
                </a:solidFill>
                <a:effectLst/>
                <a:latin typeface="Roboto" panose="02000000000000000000" pitchFamily="2" charset="0"/>
              </a:rPr>
              <a:t>Daily Internet Usage vs Clicked on Ad:</a:t>
            </a:r>
            <a:br>
              <a:rPr lang="en-US" b="1" i="0" dirty="0">
                <a:solidFill>
                  <a:srgbClr val="212121"/>
                </a:solidFill>
                <a:effectLst/>
                <a:latin typeface="Roboto" panose="02000000000000000000" pitchFamily="2" charset="0"/>
              </a:rPr>
            </a:br>
            <a:r>
              <a:rPr lang="en-US" b="0" i="0" dirty="0">
                <a:solidFill>
                  <a:srgbClr val="212121"/>
                </a:solidFill>
                <a:effectLst/>
                <a:latin typeface="Roboto" panose="02000000000000000000" pitchFamily="2" charset="0"/>
              </a:rPr>
              <a:t>User yang </a:t>
            </a:r>
            <a:r>
              <a:rPr lang="en-US" b="0" i="0" dirty="0" err="1">
                <a:solidFill>
                  <a:srgbClr val="212121"/>
                </a:solidFill>
                <a:effectLst/>
                <a:latin typeface="Roboto" panose="02000000000000000000" pitchFamily="2" charset="0"/>
              </a:rPr>
              <a:t>tidak</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mengklik</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iklan</a:t>
            </a:r>
            <a:r>
              <a:rPr lang="en-US" b="0" i="0" dirty="0">
                <a:solidFill>
                  <a:srgbClr val="212121"/>
                </a:solidFill>
                <a:effectLst/>
                <a:latin typeface="Roboto" panose="02000000000000000000" pitchFamily="2" charset="0"/>
              </a:rPr>
              <a:t> (No) </a:t>
            </a:r>
            <a:r>
              <a:rPr lang="en-US" b="0" i="0" dirty="0" err="1">
                <a:solidFill>
                  <a:srgbClr val="212121"/>
                </a:solidFill>
                <a:effectLst/>
                <a:latin typeface="Roboto" panose="02000000000000000000" pitchFamily="2" charset="0"/>
              </a:rPr>
              <a:t>cenderung</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memiliki</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penggunaan</a:t>
            </a:r>
            <a:r>
              <a:rPr lang="en-US" b="0" i="0" dirty="0">
                <a:solidFill>
                  <a:srgbClr val="212121"/>
                </a:solidFill>
                <a:effectLst/>
                <a:latin typeface="Roboto" panose="02000000000000000000" pitchFamily="2" charset="0"/>
              </a:rPr>
              <a:t> internet </a:t>
            </a:r>
            <a:r>
              <a:rPr lang="en-US" b="0" i="0" dirty="0" err="1">
                <a:solidFill>
                  <a:srgbClr val="212121"/>
                </a:solidFill>
                <a:effectLst/>
                <a:latin typeface="Roboto" panose="02000000000000000000" pitchFamily="2" charset="0"/>
              </a:rPr>
              <a:t>harian</a:t>
            </a:r>
            <a:r>
              <a:rPr lang="en-US" b="0" i="0" dirty="0">
                <a:solidFill>
                  <a:srgbClr val="212121"/>
                </a:solidFill>
                <a:effectLst/>
                <a:latin typeface="Roboto" panose="02000000000000000000" pitchFamily="2" charset="0"/>
              </a:rPr>
              <a:t> yang </a:t>
            </a:r>
            <a:r>
              <a:rPr lang="en-US" b="0" i="0" dirty="0" err="1">
                <a:solidFill>
                  <a:srgbClr val="212121"/>
                </a:solidFill>
                <a:effectLst/>
                <a:latin typeface="Roboto" panose="02000000000000000000" pitchFamily="2" charset="0"/>
              </a:rPr>
              <a:t>lebih</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tinggi</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dibandingkan</a:t>
            </a:r>
            <a:r>
              <a:rPr lang="en-US" b="0" i="0" dirty="0">
                <a:solidFill>
                  <a:srgbClr val="212121"/>
                </a:solidFill>
                <a:effectLst/>
                <a:latin typeface="Roboto" panose="02000000000000000000" pitchFamily="2" charset="0"/>
              </a:rPr>
              <a:t> user yang </a:t>
            </a:r>
            <a:r>
              <a:rPr lang="en-US" b="0" i="0" dirty="0" err="1">
                <a:solidFill>
                  <a:srgbClr val="212121"/>
                </a:solidFill>
                <a:effectLst/>
                <a:latin typeface="Roboto" panose="02000000000000000000" pitchFamily="2" charset="0"/>
              </a:rPr>
              <a:t>mengklik</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iklan</a:t>
            </a:r>
            <a:r>
              <a:rPr lang="en-US" b="0" i="0" dirty="0">
                <a:solidFill>
                  <a:srgbClr val="212121"/>
                </a:solidFill>
                <a:effectLst/>
                <a:latin typeface="Roboto" panose="02000000000000000000" pitchFamily="2" charset="0"/>
              </a:rPr>
              <a:t> (Yes), yang </a:t>
            </a:r>
            <a:r>
              <a:rPr lang="en-US" b="0" i="0" dirty="0" err="1">
                <a:solidFill>
                  <a:srgbClr val="212121"/>
                </a:solidFill>
                <a:effectLst/>
                <a:latin typeface="Roboto" panose="02000000000000000000" pitchFamily="2" charset="0"/>
              </a:rPr>
              <a:t>memiliki</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penggunaan</a:t>
            </a:r>
            <a:r>
              <a:rPr lang="en-US" b="0" i="0" dirty="0">
                <a:solidFill>
                  <a:srgbClr val="212121"/>
                </a:solidFill>
                <a:effectLst/>
                <a:latin typeface="Roboto" panose="02000000000000000000" pitchFamily="2" charset="0"/>
              </a:rPr>
              <a:t> internet </a:t>
            </a:r>
            <a:r>
              <a:rPr lang="en-US" b="0" i="0" dirty="0" err="1">
                <a:solidFill>
                  <a:srgbClr val="212121"/>
                </a:solidFill>
                <a:effectLst/>
                <a:latin typeface="Roboto" panose="02000000000000000000" pitchFamily="2" charset="0"/>
              </a:rPr>
              <a:t>harian</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lebih</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rendah</a:t>
            </a:r>
            <a:r>
              <a:rPr lang="en-US" b="0" i="0" dirty="0">
                <a:solidFill>
                  <a:srgbClr val="212121"/>
                </a:solidFill>
                <a:effectLst/>
                <a:latin typeface="Roboto" panose="02000000000000000000" pitchFamily="2" charset="0"/>
              </a:rPr>
              <a:t>.</a:t>
            </a:r>
          </a:p>
        </p:txBody>
      </p:sp>
      <p:pic>
        <p:nvPicPr>
          <p:cNvPr id="1030" name="Picture 6">
            <a:extLst>
              <a:ext uri="{FF2B5EF4-FFF2-40B4-BE49-F238E27FC236}">
                <a16:creationId xmlns:a16="http://schemas.microsoft.com/office/drawing/2014/main" id="{A394F3A2-91D5-1705-1A5E-D912791ADB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904" b="49961"/>
          <a:stretch/>
        </p:blipFill>
        <p:spPr bwMode="auto">
          <a:xfrm>
            <a:off x="218646" y="649890"/>
            <a:ext cx="3329296" cy="216779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86194A8-A3EC-686E-A747-92AE64CEFD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961" r="48904"/>
          <a:stretch/>
        </p:blipFill>
        <p:spPr bwMode="auto">
          <a:xfrm>
            <a:off x="218646" y="2907050"/>
            <a:ext cx="3329296" cy="216779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3933000" y="833845"/>
            <a:ext cx="5129434" cy="3108543"/>
          </a:xfrm>
          <a:prstGeom prst="rect">
            <a:avLst/>
          </a:prstGeom>
          <a:noFill/>
        </p:spPr>
        <p:txBody>
          <a:bodyPr wrap="square">
            <a:spAutoFit/>
          </a:bodyPr>
          <a:lstStyle/>
          <a:p>
            <a:pPr algn="l"/>
            <a:r>
              <a:rPr lang="en-US" b="1" i="0" dirty="0">
                <a:solidFill>
                  <a:srgbClr val="212121"/>
                </a:solidFill>
                <a:effectLst/>
                <a:latin typeface="+mn-lt"/>
              </a:rPr>
              <a:t>Insights:</a:t>
            </a:r>
          </a:p>
          <a:p>
            <a:pPr algn="l"/>
            <a:endParaRPr lang="en-US" b="0" i="0" dirty="0">
              <a:solidFill>
                <a:srgbClr val="212121"/>
              </a:solidFill>
              <a:effectLst/>
              <a:latin typeface="+mn-lt"/>
            </a:endParaRPr>
          </a:p>
          <a:p>
            <a:pPr marL="285750" indent="-285750" algn="l">
              <a:buFont typeface="Arial" panose="020B0604020202020204" pitchFamily="34" charset="0"/>
              <a:buChar char="•"/>
            </a:pPr>
            <a:r>
              <a:rPr lang="en-US" b="1" i="0" dirty="0">
                <a:solidFill>
                  <a:srgbClr val="212121"/>
                </a:solidFill>
                <a:effectLst/>
                <a:latin typeface="Roboto" panose="02000000000000000000" pitchFamily="2" charset="0"/>
              </a:rPr>
              <a:t>Area Income vs Clicked on Ad:</a:t>
            </a:r>
            <a:br>
              <a:rPr lang="en-US" i="0" dirty="0">
                <a:solidFill>
                  <a:srgbClr val="212121"/>
                </a:solidFill>
                <a:effectLst/>
                <a:latin typeface="Roboto" panose="02000000000000000000" pitchFamily="2" charset="0"/>
              </a:rPr>
            </a:br>
            <a:r>
              <a:rPr lang="en-US" i="0" dirty="0">
                <a:solidFill>
                  <a:srgbClr val="212121"/>
                </a:solidFill>
                <a:effectLst/>
                <a:latin typeface="Roboto" panose="02000000000000000000" pitchFamily="2" charset="0"/>
              </a:rPr>
              <a:t>User yang </a:t>
            </a:r>
            <a:r>
              <a:rPr lang="en-US" i="0" dirty="0" err="1">
                <a:solidFill>
                  <a:srgbClr val="212121"/>
                </a:solidFill>
                <a:effectLst/>
                <a:latin typeface="Roboto" panose="02000000000000000000" pitchFamily="2" charset="0"/>
              </a:rPr>
              <a:t>mengklik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iklan</a:t>
            </a:r>
            <a:r>
              <a:rPr lang="en-US" i="0" dirty="0">
                <a:solidFill>
                  <a:srgbClr val="212121"/>
                </a:solidFill>
                <a:effectLst/>
                <a:latin typeface="Roboto" panose="02000000000000000000" pitchFamily="2" charset="0"/>
              </a:rPr>
              <a:t> (Yes) dan yang </a:t>
            </a:r>
            <a:r>
              <a:rPr lang="en-US" i="0" dirty="0" err="1">
                <a:solidFill>
                  <a:srgbClr val="212121"/>
                </a:solidFill>
                <a:effectLst/>
                <a:latin typeface="Roboto" panose="02000000000000000000" pitchFamily="2" charset="0"/>
              </a:rPr>
              <a:t>tidak</a:t>
            </a:r>
            <a:r>
              <a:rPr lang="en-US" i="0" dirty="0">
                <a:solidFill>
                  <a:srgbClr val="212121"/>
                </a:solidFill>
                <a:effectLst/>
                <a:latin typeface="Roboto" panose="02000000000000000000" pitchFamily="2" charset="0"/>
              </a:rPr>
              <a:t> (No) </a:t>
            </a:r>
            <a:r>
              <a:rPr lang="en-US" i="0" dirty="0" err="1">
                <a:solidFill>
                  <a:srgbClr val="212121"/>
                </a:solidFill>
                <a:effectLst/>
                <a:latin typeface="Roboto" panose="02000000000000000000" pitchFamily="2" charset="0"/>
              </a:rPr>
              <a:t>memiliki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distribusi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pendapatan</a:t>
            </a:r>
            <a:r>
              <a:rPr lang="en-US" i="0" dirty="0">
                <a:solidFill>
                  <a:srgbClr val="212121"/>
                </a:solidFill>
                <a:effectLst/>
                <a:latin typeface="Roboto" panose="02000000000000000000" pitchFamily="2" charset="0"/>
              </a:rPr>
              <a:t> area (Area Income) yang </a:t>
            </a:r>
            <a:r>
              <a:rPr lang="en-US" i="0" dirty="0" err="1">
                <a:solidFill>
                  <a:srgbClr val="212121"/>
                </a:solidFill>
                <a:effectLst/>
                <a:latin typeface="Roboto" panose="02000000000000000000" pitchFamily="2" charset="0"/>
              </a:rPr>
              <a:t>hampir</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sama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Tidak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ada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perbedaan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signifikan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dalam</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distribusi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pendapatan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antara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kedua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kelompok</a:t>
            </a:r>
            <a:r>
              <a:rPr lang="en-US" i="0" dirty="0">
                <a:solidFill>
                  <a:srgbClr val="212121"/>
                </a:solidFill>
                <a:effectLst/>
                <a:latin typeface="Roboto" panose="02000000000000000000" pitchFamily="2" charset="0"/>
              </a:rPr>
              <a:t>.</a:t>
            </a:r>
          </a:p>
          <a:p>
            <a:pPr marL="285750" indent="-285750" algn="l">
              <a:buFont typeface="Arial" panose="020B0604020202020204" pitchFamily="34" charset="0"/>
              <a:buChar char="•"/>
            </a:pPr>
            <a:endParaRPr lang="en-US" i="0" dirty="0">
              <a:solidFill>
                <a:srgbClr val="212121"/>
              </a:solidFill>
              <a:effectLst/>
              <a:latin typeface="Roboto" panose="02000000000000000000" pitchFamily="2" charset="0"/>
            </a:endParaRPr>
          </a:p>
          <a:p>
            <a:pPr marL="285750" indent="-285750" algn="l">
              <a:buFont typeface="Arial" panose="020B0604020202020204" pitchFamily="34" charset="0"/>
              <a:buChar char="•"/>
            </a:pPr>
            <a:endParaRPr lang="en-US" b="1" i="0" dirty="0">
              <a:solidFill>
                <a:srgbClr val="212121"/>
              </a:solidFill>
              <a:effectLst/>
              <a:latin typeface="Roboto" panose="02000000000000000000" pitchFamily="2" charset="0"/>
            </a:endParaRPr>
          </a:p>
          <a:p>
            <a:pPr marL="285750" indent="-285750" algn="l">
              <a:buFont typeface="Arial" panose="020B0604020202020204" pitchFamily="34" charset="0"/>
              <a:buChar char="•"/>
            </a:pPr>
            <a:r>
              <a:rPr lang="en-US" b="1" i="0" dirty="0">
                <a:solidFill>
                  <a:srgbClr val="212121"/>
                </a:solidFill>
                <a:effectLst/>
                <a:latin typeface="Roboto" panose="02000000000000000000" pitchFamily="2" charset="0"/>
              </a:rPr>
              <a:t>Age vs Clicked on Ad:</a:t>
            </a:r>
            <a:br>
              <a:rPr lang="en-US" i="0" dirty="0">
                <a:solidFill>
                  <a:srgbClr val="212121"/>
                </a:solidFill>
                <a:effectLst/>
                <a:latin typeface="Roboto" panose="02000000000000000000" pitchFamily="2" charset="0"/>
              </a:rPr>
            </a:br>
            <a:r>
              <a:rPr lang="en-US" i="0" dirty="0">
                <a:solidFill>
                  <a:srgbClr val="212121"/>
                </a:solidFill>
                <a:effectLst/>
                <a:latin typeface="Roboto" panose="02000000000000000000" pitchFamily="2" charset="0"/>
              </a:rPr>
              <a:t>User yang </a:t>
            </a:r>
            <a:r>
              <a:rPr lang="en-US" i="0" dirty="0" err="1">
                <a:solidFill>
                  <a:srgbClr val="212121"/>
                </a:solidFill>
                <a:effectLst/>
                <a:latin typeface="Roboto" panose="02000000000000000000" pitchFamily="2" charset="0"/>
              </a:rPr>
              <a:t>mengklik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iklan</a:t>
            </a:r>
            <a:r>
              <a:rPr lang="en-US" i="0" dirty="0">
                <a:solidFill>
                  <a:srgbClr val="212121"/>
                </a:solidFill>
                <a:effectLst/>
                <a:latin typeface="Roboto" panose="02000000000000000000" pitchFamily="2" charset="0"/>
              </a:rPr>
              <a:t> (Yes) </a:t>
            </a:r>
            <a:r>
              <a:rPr lang="en-US" i="0" dirty="0" err="1">
                <a:solidFill>
                  <a:srgbClr val="212121"/>
                </a:solidFill>
                <a:effectLst/>
                <a:latin typeface="Roboto" panose="02000000000000000000" pitchFamily="2" charset="0"/>
              </a:rPr>
              <a:t>cenderung</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berusia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lebih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tua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dibandingkan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dengan</a:t>
            </a:r>
            <a:r>
              <a:rPr lang="en-US" i="0" dirty="0">
                <a:solidFill>
                  <a:srgbClr val="212121"/>
                </a:solidFill>
                <a:effectLst/>
                <a:latin typeface="Roboto" panose="02000000000000000000" pitchFamily="2" charset="0"/>
              </a:rPr>
              <a:t> user yang </a:t>
            </a:r>
            <a:r>
              <a:rPr lang="en-US" i="0" dirty="0" err="1">
                <a:solidFill>
                  <a:srgbClr val="212121"/>
                </a:solidFill>
                <a:effectLst/>
                <a:latin typeface="Roboto" panose="02000000000000000000" pitchFamily="2" charset="0"/>
              </a:rPr>
              <a:t>tidak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mengklik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iklan</a:t>
            </a:r>
            <a:r>
              <a:rPr lang="en-US" i="0" dirty="0">
                <a:solidFill>
                  <a:srgbClr val="212121"/>
                </a:solidFill>
                <a:effectLst/>
                <a:latin typeface="Roboto" panose="02000000000000000000" pitchFamily="2" charset="0"/>
              </a:rPr>
              <a:t> (No). </a:t>
            </a:r>
            <a:r>
              <a:rPr lang="en-US" i="0" dirty="0" err="1">
                <a:solidFill>
                  <a:srgbClr val="212121"/>
                </a:solidFill>
                <a:effectLst/>
                <a:latin typeface="Roboto" panose="02000000000000000000" pitchFamily="2" charset="0"/>
              </a:rPr>
              <a:t>Distribusi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usia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untuk</a:t>
            </a:r>
            <a:r>
              <a:rPr lang="en-US" i="0" dirty="0">
                <a:solidFill>
                  <a:srgbClr val="212121"/>
                </a:solidFill>
                <a:effectLst/>
                <a:latin typeface="Roboto" panose="02000000000000000000" pitchFamily="2" charset="0"/>
              </a:rPr>
              <a:t> user yang </a:t>
            </a:r>
            <a:r>
              <a:rPr lang="en-US" i="0" dirty="0" err="1">
                <a:solidFill>
                  <a:srgbClr val="212121"/>
                </a:solidFill>
                <a:effectLst/>
                <a:latin typeface="Roboto" panose="02000000000000000000" pitchFamily="2" charset="0"/>
              </a:rPr>
              <a:t>mengklik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iklan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lebih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condong</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ke</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arah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usia</a:t>
            </a:r>
            <a:r>
              <a:rPr lang="en-US" i="0" dirty="0">
                <a:solidFill>
                  <a:srgbClr val="212121"/>
                </a:solidFill>
                <a:effectLst/>
                <a:latin typeface="Roboto" panose="02000000000000000000" pitchFamily="2" charset="0"/>
              </a:rPr>
              <a:t> yang </a:t>
            </a:r>
            <a:r>
              <a:rPr lang="en-US" i="0" dirty="0" err="1">
                <a:solidFill>
                  <a:srgbClr val="212121"/>
                </a:solidFill>
                <a:effectLst/>
                <a:latin typeface="Roboto" panose="02000000000000000000" pitchFamily="2" charset="0"/>
              </a:rPr>
              <a:t>lebih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tinggi</a:t>
            </a:r>
            <a:r>
              <a:rPr lang="en-US" i="0" dirty="0">
                <a:solidFill>
                  <a:srgbClr val="212121"/>
                </a:solidFill>
                <a:effectLst/>
                <a:latin typeface="Roboto" panose="02000000000000000000" pitchFamily="2" charset="0"/>
              </a:rPr>
              <a:t>.</a:t>
            </a:r>
          </a:p>
        </p:txBody>
      </p:sp>
      <p:pic>
        <p:nvPicPr>
          <p:cNvPr id="1030" name="Picture 6">
            <a:extLst>
              <a:ext uri="{FF2B5EF4-FFF2-40B4-BE49-F238E27FC236}">
                <a16:creationId xmlns:a16="http://schemas.microsoft.com/office/drawing/2014/main" id="{A394F3A2-91D5-1705-1A5E-D912791ADB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54" r="-47" b="49961"/>
          <a:stretch/>
        </p:blipFill>
        <p:spPr bwMode="auto">
          <a:xfrm>
            <a:off x="218646" y="649890"/>
            <a:ext cx="3263900" cy="2167795"/>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E86194A8-A3EC-686E-A747-92AE64CEFD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953" t="49961" r="-46"/>
          <a:stretch/>
        </p:blipFill>
        <p:spPr bwMode="auto">
          <a:xfrm>
            <a:off x="218646" y="2907050"/>
            <a:ext cx="3263900" cy="216779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245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4759558" y="721400"/>
            <a:ext cx="4280884" cy="3754874"/>
          </a:xfrm>
          <a:prstGeom prst="rect">
            <a:avLst/>
          </a:prstGeom>
          <a:noFill/>
        </p:spPr>
        <p:txBody>
          <a:bodyPr wrap="square">
            <a:spAutoFit/>
          </a:bodyPr>
          <a:lstStyle/>
          <a:p>
            <a:pPr algn="l"/>
            <a:r>
              <a:rPr lang="en-US" b="1" i="0" dirty="0">
                <a:solidFill>
                  <a:srgbClr val="212121"/>
                </a:solidFill>
                <a:effectLst/>
                <a:latin typeface="+mn-lt"/>
              </a:rPr>
              <a:t>Insights:</a:t>
            </a:r>
          </a:p>
          <a:p>
            <a:pPr algn="l"/>
            <a:endParaRPr lang="en-US" b="0" i="0" dirty="0">
              <a:solidFill>
                <a:srgbClr val="212121"/>
              </a:solidFill>
              <a:effectLst/>
              <a:latin typeface="+mn-lt"/>
            </a:endParaRPr>
          </a:p>
          <a:p>
            <a:pPr marL="285750" indent="-285750" algn="l">
              <a:buFont typeface="Arial" panose="020B0604020202020204" pitchFamily="34" charset="0"/>
              <a:buChar char="•"/>
            </a:pPr>
            <a:r>
              <a:rPr lang="en-US" b="1" i="0" dirty="0">
                <a:solidFill>
                  <a:srgbClr val="212121"/>
                </a:solidFill>
                <a:effectLst/>
                <a:latin typeface="Roboto" panose="02000000000000000000" pitchFamily="2" charset="0"/>
              </a:rPr>
              <a:t>Daily Time Spent on Site </a:t>
            </a:r>
            <a:r>
              <a:rPr lang="en-US" i="0" dirty="0">
                <a:solidFill>
                  <a:srgbClr val="212121"/>
                </a:solidFill>
                <a:effectLst/>
                <a:latin typeface="Roboto" panose="02000000000000000000" pitchFamily="2" charset="0"/>
              </a:rPr>
              <a:t>dan</a:t>
            </a:r>
            <a:r>
              <a:rPr lang="en-US" b="1" i="0" dirty="0">
                <a:solidFill>
                  <a:srgbClr val="212121"/>
                </a:solidFill>
                <a:effectLst/>
                <a:latin typeface="Roboto" panose="02000000000000000000" pitchFamily="2" charset="0"/>
              </a:rPr>
              <a:t> Daily Internet Usage</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memiliki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hubungan</a:t>
            </a:r>
            <a:r>
              <a:rPr lang="en-US" i="0" dirty="0">
                <a:solidFill>
                  <a:srgbClr val="212121"/>
                </a:solidFill>
                <a:effectLst/>
                <a:latin typeface="Roboto" panose="02000000000000000000" pitchFamily="2" charset="0"/>
              </a:rPr>
              <a:t> yang </a:t>
            </a:r>
            <a:r>
              <a:rPr lang="en-US" i="0" dirty="0" err="1">
                <a:solidFill>
                  <a:srgbClr val="212121"/>
                </a:solidFill>
                <a:effectLst/>
                <a:latin typeface="Roboto" panose="02000000000000000000" pitchFamily="2" charset="0"/>
              </a:rPr>
              <a:t>cukup</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kuat</a:t>
            </a:r>
            <a:r>
              <a:rPr lang="en-US" i="0" dirty="0">
                <a:solidFill>
                  <a:srgbClr val="212121"/>
                </a:solidFill>
                <a:effectLst/>
                <a:latin typeface="Roboto" panose="02000000000000000000" pitchFamily="2" charset="0"/>
              </a:rPr>
              <a:t>, yang </a:t>
            </a:r>
            <a:r>
              <a:rPr lang="en-US" i="0" dirty="0" err="1">
                <a:solidFill>
                  <a:srgbClr val="212121"/>
                </a:solidFill>
                <a:effectLst/>
                <a:latin typeface="Roboto" panose="02000000000000000000" pitchFamily="2" charset="0"/>
              </a:rPr>
              <a:t>menunjukkan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bahwa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penggunaan</a:t>
            </a:r>
            <a:r>
              <a:rPr lang="en-US" i="0" dirty="0">
                <a:solidFill>
                  <a:srgbClr val="212121"/>
                </a:solidFill>
                <a:effectLst/>
                <a:latin typeface="Roboto" panose="02000000000000000000" pitchFamily="2" charset="0"/>
              </a:rPr>
              <a:t> internet </a:t>
            </a:r>
            <a:r>
              <a:rPr lang="en-US" i="0" dirty="0" err="1">
                <a:solidFill>
                  <a:srgbClr val="212121"/>
                </a:solidFill>
                <a:effectLst/>
                <a:latin typeface="Roboto" panose="02000000000000000000" pitchFamily="2" charset="0"/>
              </a:rPr>
              <a:t>secara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keseluruhan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dapat</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memengaruhi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berapa</a:t>
            </a:r>
            <a:r>
              <a:rPr lang="en-US" i="0" dirty="0">
                <a:solidFill>
                  <a:srgbClr val="212121"/>
                </a:solidFill>
                <a:effectLst/>
                <a:latin typeface="Roboto" panose="02000000000000000000" pitchFamily="2" charset="0"/>
              </a:rPr>
              <a:t> lama </a:t>
            </a:r>
            <a:r>
              <a:rPr lang="en-US" i="0" dirty="0" err="1">
                <a:solidFill>
                  <a:srgbClr val="212121"/>
                </a:solidFill>
                <a:effectLst/>
                <a:latin typeface="Roboto" panose="02000000000000000000" pitchFamily="2" charset="0"/>
              </a:rPr>
              <a:t>waktu</a:t>
            </a:r>
            <a:r>
              <a:rPr lang="en-US" i="0" dirty="0">
                <a:solidFill>
                  <a:srgbClr val="212121"/>
                </a:solidFill>
                <a:effectLst/>
                <a:latin typeface="Roboto" panose="02000000000000000000" pitchFamily="2" charset="0"/>
              </a:rPr>
              <a:t> yang </a:t>
            </a:r>
            <a:r>
              <a:rPr lang="en-US" i="0" dirty="0" err="1">
                <a:solidFill>
                  <a:srgbClr val="212121"/>
                </a:solidFill>
                <a:effectLst/>
                <a:latin typeface="Roboto" panose="02000000000000000000" pitchFamily="2" charset="0"/>
              </a:rPr>
              <a:t>dihabiskan</a:t>
            </a:r>
            <a:r>
              <a:rPr lang="en-US" i="0" dirty="0">
                <a:solidFill>
                  <a:srgbClr val="212121"/>
                </a:solidFill>
                <a:effectLst/>
                <a:latin typeface="Roboto" panose="02000000000000000000" pitchFamily="2" charset="0"/>
              </a:rPr>
              <a:t> user di situs </a:t>
            </a:r>
            <a:r>
              <a:rPr lang="en-US" i="0" dirty="0" err="1">
                <a:solidFill>
                  <a:srgbClr val="212121"/>
                </a:solidFill>
                <a:effectLst/>
                <a:latin typeface="Roboto" panose="02000000000000000000" pitchFamily="2" charset="0"/>
              </a:rPr>
              <a:t>tertentu</a:t>
            </a:r>
            <a:r>
              <a:rPr lang="en-US" i="0" dirty="0">
                <a:solidFill>
                  <a:srgbClr val="212121"/>
                </a:solidFill>
                <a:effectLst/>
                <a:latin typeface="Roboto" panose="02000000000000000000" pitchFamily="2" charset="0"/>
              </a:rPr>
              <a:t>.</a:t>
            </a:r>
          </a:p>
          <a:p>
            <a:pPr marL="285750" indent="-285750" algn="l">
              <a:buFont typeface="Arial" panose="020B0604020202020204" pitchFamily="34" charset="0"/>
              <a:buChar char="•"/>
            </a:pPr>
            <a:r>
              <a:rPr lang="en-US" b="1" i="0" dirty="0">
                <a:solidFill>
                  <a:srgbClr val="212121"/>
                </a:solidFill>
                <a:effectLst/>
                <a:latin typeface="Roboto" panose="02000000000000000000" pitchFamily="2" charset="0"/>
              </a:rPr>
              <a:t>Age</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memiliki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pengaruh</a:t>
            </a:r>
            <a:r>
              <a:rPr lang="en-US" i="0" dirty="0">
                <a:solidFill>
                  <a:srgbClr val="212121"/>
                </a:solidFill>
                <a:effectLst/>
                <a:latin typeface="Roboto" panose="02000000000000000000" pitchFamily="2" charset="0"/>
              </a:rPr>
              <a:t> yang </a:t>
            </a:r>
            <a:r>
              <a:rPr lang="en-US" i="0" dirty="0" err="1">
                <a:solidFill>
                  <a:srgbClr val="212121"/>
                </a:solidFill>
                <a:effectLst/>
                <a:latin typeface="Roboto" panose="02000000000000000000" pitchFamily="2" charset="0"/>
              </a:rPr>
              <a:t>lebih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signifikan</a:t>
            </a:r>
            <a:r>
              <a:rPr lang="en-US" i="0" dirty="0">
                <a:solidFill>
                  <a:srgbClr val="212121"/>
                </a:solidFill>
                <a:effectLst/>
                <a:latin typeface="Roboto" panose="02000000000000000000" pitchFamily="2" charset="0"/>
              </a:rPr>
              <a:t> pada </a:t>
            </a:r>
            <a:r>
              <a:rPr lang="en-US" i="0" dirty="0" err="1">
                <a:solidFill>
                  <a:srgbClr val="212121"/>
                </a:solidFill>
                <a:effectLst/>
                <a:latin typeface="Roboto" panose="02000000000000000000" pitchFamily="2" charset="0"/>
              </a:rPr>
              <a:t>kebiasaan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penggunaan</a:t>
            </a:r>
            <a:r>
              <a:rPr lang="en-US" i="0" dirty="0">
                <a:solidFill>
                  <a:srgbClr val="212121"/>
                </a:solidFill>
                <a:effectLst/>
                <a:latin typeface="Roboto" panose="02000000000000000000" pitchFamily="2" charset="0"/>
              </a:rPr>
              <a:t> internet dan </a:t>
            </a:r>
            <a:r>
              <a:rPr lang="en-US" i="0" dirty="0" err="1">
                <a:solidFill>
                  <a:srgbClr val="212121"/>
                </a:solidFill>
                <a:effectLst/>
                <a:latin typeface="Roboto" panose="02000000000000000000" pitchFamily="2" charset="0"/>
              </a:rPr>
              <a:t>waktu</a:t>
            </a:r>
            <a:r>
              <a:rPr lang="en-US" i="0" dirty="0">
                <a:solidFill>
                  <a:srgbClr val="212121"/>
                </a:solidFill>
                <a:effectLst/>
                <a:latin typeface="Roboto" panose="02000000000000000000" pitchFamily="2" charset="0"/>
              </a:rPr>
              <a:t> yang </a:t>
            </a:r>
            <a:r>
              <a:rPr lang="en-US" i="0" dirty="0" err="1">
                <a:solidFill>
                  <a:srgbClr val="212121"/>
                </a:solidFill>
                <a:effectLst/>
                <a:latin typeface="Roboto" panose="02000000000000000000" pitchFamily="2" charset="0"/>
              </a:rPr>
              <a:t>dihabiskan</a:t>
            </a:r>
            <a:r>
              <a:rPr lang="en-US" i="0" dirty="0">
                <a:solidFill>
                  <a:srgbClr val="212121"/>
                </a:solidFill>
                <a:effectLst/>
                <a:latin typeface="Roboto" panose="02000000000000000000" pitchFamily="2" charset="0"/>
              </a:rPr>
              <a:t> di situs, di mana user yang </a:t>
            </a:r>
            <a:r>
              <a:rPr lang="en-US" i="0" dirty="0" err="1">
                <a:solidFill>
                  <a:srgbClr val="212121"/>
                </a:solidFill>
                <a:effectLst/>
                <a:latin typeface="Roboto" panose="02000000000000000000" pitchFamily="2" charset="0"/>
              </a:rPr>
              <a:t>lebih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muda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cenderung</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lebih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aktif</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secara</a:t>
            </a:r>
            <a:r>
              <a:rPr lang="en-US" i="0" dirty="0">
                <a:solidFill>
                  <a:srgbClr val="212121"/>
                </a:solidFill>
                <a:effectLst/>
                <a:latin typeface="Roboto" panose="02000000000000000000" pitchFamily="2" charset="0"/>
              </a:rPr>
              <a:t> online.</a:t>
            </a:r>
          </a:p>
          <a:p>
            <a:pPr marL="285750" indent="-285750" algn="l">
              <a:buFont typeface="Arial" panose="020B0604020202020204" pitchFamily="34" charset="0"/>
              <a:buChar char="•"/>
            </a:pPr>
            <a:r>
              <a:rPr lang="en-US" b="1" i="0" dirty="0">
                <a:solidFill>
                  <a:srgbClr val="212121"/>
                </a:solidFill>
                <a:effectLst/>
                <a:latin typeface="Roboto" panose="02000000000000000000" pitchFamily="2" charset="0"/>
              </a:rPr>
              <a:t>Area</a:t>
            </a:r>
            <a:r>
              <a:rPr lang="en-US" i="0" dirty="0">
                <a:solidFill>
                  <a:srgbClr val="212121"/>
                </a:solidFill>
                <a:effectLst/>
                <a:latin typeface="Roboto" panose="02000000000000000000" pitchFamily="2" charset="0"/>
              </a:rPr>
              <a:t> </a:t>
            </a:r>
            <a:r>
              <a:rPr lang="en-US" b="1" i="0" dirty="0">
                <a:solidFill>
                  <a:srgbClr val="212121"/>
                </a:solidFill>
                <a:effectLst/>
                <a:latin typeface="Roboto" panose="02000000000000000000" pitchFamily="2" charset="0"/>
              </a:rPr>
              <a:t>Income</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memiliki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pengaruh</a:t>
            </a:r>
            <a:r>
              <a:rPr lang="en-US" i="0" dirty="0">
                <a:solidFill>
                  <a:srgbClr val="212121"/>
                </a:solidFill>
                <a:effectLst/>
                <a:latin typeface="Roboto" panose="02000000000000000000" pitchFamily="2" charset="0"/>
              </a:rPr>
              <a:t> yang </a:t>
            </a:r>
            <a:r>
              <a:rPr lang="en-US" i="0" dirty="0" err="1">
                <a:solidFill>
                  <a:srgbClr val="212121"/>
                </a:solidFill>
                <a:effectLst/>
                <a:latin typeface="Roboto" panose="02000000000000000000" pitchFamily="2" charset="0"/>
              </a:rPr>
              <a:t>lebih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kecil</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terhadap</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fitur</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lainnya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menunjukkan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bahwa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faktor</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ekonomi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lokal</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mungkin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tidak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selalu</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menjadi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indikator</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utama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perilaku</a:t>
            </a:r>
            <a:r>
              <a:rPr lang="en-US" i="0" dirty="0">
                <a:solidFill>
                  <a:srgbClr val="212121"/>
                </a:solidFill>
                <a:effectLst/>
                <a:latin typeface="Roboto" panose="02000000000000000000" pitchFamily="2" charset="0"/>
              </a:rPr>
              <a:t> user.</a:t>
            </a:r>
            <a:br>
              <a:rPr lang="en-US" i="0" dirty="0">
                <a:solidFill>
                  <a:srgbClr val="212121"/>
                </a:solidFill>
                <a:effectLst/>
                <a:latin typeface="Roboto" panose="02000000000000000000" pitchFamily="2" charset="0"/>
              </a:rPr>
            </a:br>
            <a:endParaRPr lang="en-US" i="0" dirty="0">
              <a:solidFill>
                <a:srgbClr val="212121"/>
              </a:solidFill>
              <a:effectLst/>
              <a:latin typeface="Roboto" panose="02000000000000000000" pitchFamily="2" charset="0"/>
            </a:endParaRPr>
          </a:p>
        </p:txBody>
      </p:sp>
      <p:pic>
        <p:nvPicPr>
          <p:cNvPr id="3074" name="Picture 2">
            <a:extLst>
              <a:ext uri="{FF2B5EF4-FFF2-40B4-BE49-F238E27FC236}">
                <a16:creationId xmlns:a16="http://schemas.microsoft.com/office/drawing/2014/main" id="{EA2B0741-0C18-D3C2-AF2C-583C9E8C7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354" y="721400"/>
            <a:ext cx="4488000" cy="3899469"/>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288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Customer Type and Behaviour Analysis on Advertisement</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4992989" y="726950"/>
            <a:ext cx="4014184" cy="3108543"/>
          </a:xfrm>
          <a:prstGeom prst="rect">
            <a:avLst/>
          </a:prstGeom>
          <a:noFill/>
        </p:spPr>
        <p:txBody>
          <a:bodyPr wrap="square">
            <a:spAutoFit/>
          </a:bodyPr>
          <a:lstStyle/>
          <a:p>
            <a:pPr algn="l"/>
            <a:r>
              <a:rPr lang="en-US" b="1" i="0" dirty="0">
                <a:solidFill>
                  <a:srgbClr val="212121"/>
                </a:solidFill>
                <a:effectLst/>
                <a:latin typeface="+mn-lt"/>
              </a:rPr>
              <a:t>Insights:</a:t>
            </a:r>
          </a:p>
          <a:p>
            <a:pPr algn="l"/>
            <a:endParaRPr lang="en-US" b="0" i="0" dirty="0">
              <a:solidFill>
                <a:srgbClr val="212121"/>
              </a:solidFill>
              <a:effectLst/>
              <a:latin typeface="+mn-lt"/>
            </a:endParaRPr>
          </a:p>
          <a:p>
            <a:pPr algn="l"/>
            <a:r>
              <a:rPr lang="en-US" b="1" i="0" dirty="0">
                <a:solidFill>
                  <a:srgbClr val="212121"/>
                </a:solidFill>
                <a:effectLst/>
                <a:latin typeface="Roboto" panose="02000000000000000000" pitchFamily="2" charset="0"/>
              </a:rPr>
              <a:t>Daily Internet Usage </a:t>
            </a:r>
            <a:r>
              <a:rPr lang="en-US" i="0" dirty="0">
                <a:solidFill>
                  <a:srgbClr val="212121"/>
                </a:solidFill>
                <a:effectLst/>
                <a:latin typeface="Roboto" panose="02000000000000000000" pitchFamily="2" charset="0"/>
              </a:rPr>
              <a:t>dan </a:t>
            </a:r>
            <a:r>
              <a:rPr lang="en-US" b="1" i="0" dirty="0">
                <a:solidFill>
                  <a:srgbClr val="212121"/>
                </a:solidFill>
                <a:effectLst/>
                <a:latin typeface="Roboto" panose="02000000000000000000" pitchFamily="2" charset="0"/>
              </a:rPr>
              <a:t>Daily Time Spent on Site </a:t>
            </a:r>
            <a:r>
              <a:rPr lang="en-US" i="0" dirty="0" err="1">
                <a:solidFill>
                  <a:srgbClr val="212121"/>
                </a:solidFill>
                <a:effectLst/>
                <a:latin typeface="Roboto" panose="02000000000000000000" pitchFamily="2" charset="0"/>
              </a:rPr>
              <a:t>dapat</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dibagi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menjadi</a:t>
            </a:r>
            <a:r>
              <a:rPr lang="en-US" i="0" dirty="0">
                <a:solidFill>
                  <a:srgbClr val="212121"/>
                </a:solidFill>
                <a:effectLst/>
                <a:latin typeface="Roboto" panose="02000000000000000000" pitchFamily="2" charset="0"/>
              </a:rPr>
              <a:t> dua </a:t>
            </a:r>
            <a:r>
              <a:rPr lang="en-US" i="0" dirty="0" err="1">
                <a:solidFill>
                  <a:srgbClr val="212121"/>
                </a:solidFill>
                <a:effectLst/>
                <a:latin typeface="Roboto" panose="02000000000000000000" pitchFamily="2" charset="0"/>
              </a:rPr>
              <a:t>segmen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utama</a:t>
            </a:r>
            <a:r>
              <a:rPr lang="en-US" b="1" i="0" dirty="0">
                <a:solidFill>
                  <a:srgbClr val="212121"/>
                </a:solidFill>
                <a:effectLst/>
                <a:latin typeface="Roboto" panose="02000000000000000000" pitchFamily="2" charset="0"/>
              </a:rPr>
              <a:t>: active user </a:t>
            </a:r>
            <a:r>
              <a:rPr lang="en-US" i="0" dirty="0">
                <a:solidFill>
                  <a:srgbClr val="212121"/>
                </a:solidFill>
                <a:effectLst/>
                <a:latin typeface="Roboto" panose="02000000000000000000" pitchFamily="2" charset="0"/>
              </a:rPr>
              <a:t>dan</a:t>
            </a:r>
            <a:r>
              <a:rPr lang="en-US" b="1" i="0" dirty="0">
                <a:solidFill>
                  <a:srgbClr val="212121"/>
                </a:solidFill>
                <a:effectLst/>
                <a:latin typeface="Roboto" panose="02000000000000000000" pitchFamily="2" charset="0"/>
              </a:rPr>
              <a:t> non-active user</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Berdasarkan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analisis</a:t>
            </a:r>
            <a:r>
              <a:rPr lang="en-US" i="0" dirty="0">
                <a:solidFill>
                  <a:srgbClr val="212121"/>
                </a:solidFill>
                <a:effectLst/>
                <a:latin typeface="Roboto" panose="02000000000000000000" pitchFamily="2" charset="0"/>
              </a:rPr>
              <a:t> visual, </a:t>
            </a:r>
            <a:r>
              <a:rPr lang="en-US" i="0" dirty="0" err="1">
                <a:solidFill>
                  <a:srgbClr val="212121"/>
                </a:solidFill>
                <a:effectLst/>
                <a:latin typeface="Roboto" panose="02000000000000000000" pitchFamily="2" charset="0"/>
              </a:rPr>
              <a:t>terlihat</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bahwa</a:t>
            </a:r>
            <a:r>
              <a:rPr lang="en-US" i="0" dirty="0">
                <a:solidFill>
                  <a:srgbClr val="212121"/>
                </a:solidFill>
                <a:effectLst/>
                <a:latin typeface="Roboto" panose="02000000000000000000" pitchFamily="2" charset="0"/>
              </a:rPr>
              <a:t> active user (yang </a:t>
            </a:r>
            <a:r>
              <a:rPr lang="en-US" i="0" dirty="0" err="1">
                <a:solidFill>
                  <a:srgbClr val="212121"/>
                </a:solidFill>
                <a:effectLst/>
                <a:latin typeface="Roboto" panose="02000000000000000000" pitchFamily="2" charset="0"/>
              </a:rPr>
              <a:t>lebih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sering</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menggunakan</a:t>
            </a:r>
            <a:r>
              <a:rPr lang="en-US" i="0" dirty="0">
                <a:solidFill>
                  <a:srgbClr val="212121"/>
                </a:solidFill>
                <a:effectLst/>
                <a:latin typeface="Roboto" panose="02000000000000000000" pitchFamily="2" charset="0"/>
              </a:rPr>
              <a:t> internet dan </a:t>
            </a:r>
            <a:r>
              <a:rPr lang="en-US" i="0" dirty="0" err="1">
                <a:solidFill>
                  <a:srgbClr val="212121"/>
                </a:solidFill>
                <a:effectLst/>
                <a:latin typeface="Roboto" panose="02000000000000000000" pitchFamily="2" charset="0"/>
              </a:rPr>
              <a:t>menghabiskan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lebih</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banyak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waktu</a:t>
            </a:r>
            <a:r>
              <a:rPr lang="en-US" i="0" dirty="0">
                <a:solidFill>
                  <a:srgbClr val="212121"/>
                </a:solidFill>
                <a:effectLst/>
                <a:latin typeface="Roboto" panose="02000000000000000000" pitchFamily="2" charset="0"/>
              </a:rPr>
              <a:t> di situs) </a:t>
            </a:r>
            <a:r>
              <a:rPr lang="en-US" i="0" dirty="0" err="1">
                <a:solidFill>
                  <a:srgbClr val="212121"/>
                </a:solidFill>
                <a:effectLst/>
                <a:latin typeface="Roboto" panose="02000000000000000000" pitchFamily="2" charset="0"/>
              </a:rPr>
              <a:t>cenderung</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tidak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mengklik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iklan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dibandingkan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dengan</a:t>
            </a:r>
            <a:r>
              <a:rPr lang="en-US" i="0" dirty="0">
                <a:solidFill>
                  <a:srgbClr val="212121"/>
                </a:solidFill>
                <a:effectLst/>
                <a:latin typeface="Roboto" panose="02000000000000000000" pitchFamily="2" charset="0"/>
              </a:rPr>
              <a:t> non-active user. </a:t>
            </a:r>
            <a:r>
              <a:rPr lang="en-US" i="0" dirty="0" err="1">
                <a:solidFill>
                  <a:srgbClr val="212121"/>
                </a:solidFill>
                <a:effectLst/>
                <a:latin typeface="Roboto" panose="02000000000000000000" pitchFamily="2" charset="0"/>
              </a:rPr>
              <a:t>Ini</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menunjukkan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bahwa</a:t>
            </a:r>
            <a:r>
              <a:rPr lang="en-US" i="0" dirty="0">
                <a:solidFill>
                  <a:srgbClr val="212121"/>
                </a:solidFill>
                <a:effectLst/>
                <a:latin typeface="Roboto" panose="02000000000000000000" pitchFamily="2" charset="0"/>
              </a:rPr>
              <a:t> </a:t>
            </a:r>
            <a:r>
              <a:rPr lang="en-US" b="1" i="0" dirty="0" err="1">
                <a:solidFill>
                  <a:srgbClr val="212121"/>
                </a:solidFill>
                <a:effectLst/>
                <a:latin typeface="Roboto" panose="02000000000000000000" pitchFamily="2" charset="0"/>
              </a:rPr>
              <a:t>potensi</a:t>
            </a:r>
            <a:r>
              <a:rPr lang="en-US" b="1" i="0" dirty="0">
                <a:solidFill>
                  <a:srgbClr val="212121"/>
                </a:solidFill>
                <a:effectLst/>
                <a:latin typeface="Roboto" panose="02000000000000000000" pitchFamily="2" charset="0"/>
              </a:rPr>
              <a:t> </a:t>
            </a:r>
            <a:r>
              <a:rPr lang="en-US" b="1" i="0" dirty="0" err="1">
                <a:solidFill>
                  <a:srgbClr val="212121"/>
                </a:solidFill>
                <a:effectLst/>
                <a:latin typeface="Roboto" panose="02000000000000000000" pitchFamily="2" charset="0"/>
              </a:rPr>
              <a:t>klik</a:t>
            </a:r>
            <a:r>
              <a:rPr lang="en-US" b="1" i="0" dirty="0">
                <a:solidFill>
                  <a:srgbClr val="212121"/>
                </a:solidFill>
                <a:effectLst/>
                <a:latin typeface="Roboto" panose="02000000000000000000" pitchFamily="2" charset="0"/>
              </a:rPr>
              <a:t> </a:t>
            </a:r>
            <a:r>
              <a:rPr lang="en-US" b="1" i="0" dirty="0" err="1">
                <a:solidFill>
                  <a:srgbClr val="212121"/>
                </a:solidFill>
                <a:effectLst/>
                <a:latin typeface="Roboto" panose="02000000000000000000" pitchFamily="2" charset="0"/>
              </a:rPr>
              <a:t>iklan</a:t>
            </a:r>
            <a:r>
              <a:rPr lang="en-US" b="1" i="0" dirty="0">
                <a:solidFill>
                  <a:srgbClr val="212121"/>
                </a:solidFill>
                <a:effectLst/>
                <a:latin typeface="Roboto" panose="02000000000000000000" pitchFamily="2" charset="0"/>
              </a:rPr>
              <a:t> </a:t>
            </a:r>
            <a:r>
              <a:rPr lang="en-US" b="1" i="0" dirty="0" err="1">
                <a:solidFill>
                  <a:srgbClr val="212121"/>
                </a:solidFill>
                <a:effectLst/>
                <a:latin typeface="Roboto" panose="02000000000000000000" pitchFamily="2" charset="0"/>
              </a:rPr>
              <a:t>lebih</a:t>
            </a:r>
            <a:r>
              <a:rPr lang="en-US" b="1" i="0" dirty="0">
                <a:solidFill>
                  <a:srgbClr val="212121"/>
                </a:solidFill>
                <a:effectLst/>
                <a:latin typeface="Roboto" panose="02000000000000000000" pitchFamily="2" charset="0"/>
              </a:rPr>
              <a:t> </a:t>
            </a:r>
            <a:r>
              <a:rPr lang="en-US" b="1" i="0" dirty="0" err="1">
                <a:solidFill>
                  <a:srgbClr val="212121"/>
                </a:solidFill>
                <a:effectLst/>
                <a:latin typeface="Roboto" panose="02000000000000000000" pitchFamily="2" charset="0"/>
              </a:rPr>
              <a:t>tinggi</a:t>
            </a:r>
            <a:r>
              <a:rPr lang="en-US" b="1" i="0" dirty="0">
                <a:solidFill>
                  <a:srgbClr val="212121"/>
                </a:solidFill>
                <a:effectLst/>
                <a:latin typeface="Roboto" panose="02000000000000000000" pitchFamily="2" charset="0"/>
              </a:rPr>
              <a:t> pada non-active user</a:t>
            </a:r>
            <a:r>
              <a:rPr lang="en-US" i="0" dirty="0">
                <a:solidFill>
                  <a:srgbClr val="212121"/>
                </a:solidFill>
                <a:effectLst/>
                <a:latin typeface="Roboto" panose="02000000000000000000" pitchFamily="2" charset="0"/>
              </a:rPr>
              <a:t>. Oleh </a:t>
            </a:r>
            <a:r>
              <a:rPr lang="en-US" i="0" dirty="0" err="1">
                <a:solidFill>
                  <a:srgbClr val="212121"/>
                </a:solidFill>
                <a:effectLst/>
                <a:latin typeface="Roboto" panose="02000000000000000000" pitchFamily="2" charset="0"/>
              </a:rPr>
              <a:t>karena</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itu</a:t>
            </a:r>
            <a:r>
              <a:rPr lang="en-US" i="0" dirty="0">
                <a:solidFill>
                  <a:srgbClr val="212121"/>
                </a:solidFill>
                <a:effectLst/>
                <a:latin typeface="Roboto" panose="02000000000000000000" pitchFamily="2" charset="0"/>
              </a:rPr>
              <a:t>, strategi </a:t>
            </a:r>
            <a:r>
              <a:rPr lang="en-US" i="0" dirty="0" err="1">
                <a:solidFill>
                  <a:srgbClr val="212121"/>
                </a:solidFill>
                <a:effectLst/>
                <a:latin typeface="Roboto" panose="02000000000000000000" pitchFamily="2" charset="0"/>
              </a:rPr>
              <a:t>iklan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dapat</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dioptimalkan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dengan</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fokus</a:t>
            </a:r>
            <a:r>
              <a:rPr lang="en-US" i="0" dirty="0">
                <a:solidFill>
                  <a:srgbClr val="212121"/>
                </a:solidFill>
                <a:effectLst/>
                <a:latin typeface="Roboto" panose="02000000000000000000" pitchFamily="2" charset="0"/>
              </a:rPr>
              <a:t> pada user-user yang </a:t>
            </a:r>
            <a:r>
              <a:rPr lang="en-US" i="0" dirty="0" err="1">
                <a:solidFill>
                  <a:srgbClr val="212121"/>
                </a:solidFill>
                <a:effectLst/>
                <a:latin typeface="Roboto" panose="02000000000000000000" pitchFamily="2" charset="0"/>
              </a:rPr>
              <a:t>tidak</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terlalu</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aktif</a:t>
            </a:r>
            <a:r>
              <a:rPr lang="en-US" i="0" dirty="0">
                <a:solidFill>
                  <a:srgbClr val="212121"/>
                </a:solidFill>
                <a:effectLst/>
                <a:latin typeface="Roboto" panose="02000000000000000000" pitchFamily="2" charset="0"/>
              </a:rPr>
              <a:t> </a:t>
            </a:r>
            <a:r>
              <a:rPr lang="en-US" i="0" dirty="0" err="1">
                <a:solidFill>
                  <a:srgbClr val="212121"/>
                </a:solidFill>
                <a:effectLst/>
                <a:latin typeface="Roboto" panose="02000000000000000000" pitchFamily="2" charset="0"/>
              </a:rPr>
              <a:t>menggunakan</a:t>
            </a:r>
            <a:r>
              <a:rPr lang="en-US" i="0" dirty="0">
                <a:solidFill>
                  <a:srgbClr val="212121"/>
                </a:solidFill>
                <a:effectLst/>
                <a:latin typeface="Roboto" panose="02000000000000000000" pitchFamily="2" charset="0"/>
              </a:rPr>
              <a:t> internet.</a:t>
            </a:r>
          </a:p>
        </p:txBody>
      </p:sp>
      <p:pic>
        <p:nvPicPr>
          <p:cNvPr id="2050" name="Picture 2">
            <a:extLst>
              <a:ext uri="{FF2B5EF4-FFF2-40B4-BE49-F238E27FC236}">
                <a16:creationId xmlns:a16="http://schemas.microsoft.com/office/drawing/2014/main" id="{48CF91F5-9116-3EC6-793F-61B490AEC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668" y="726950"/>
            <a:ext cx="4711495" cy="4222750"/>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40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64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dirty="0">
                <a:latin typeface="Roboto"/>
                <a:ea typeface="Roboto"/>
                <a:cs typeface="Roboto"/>
                <a:sym typeface="Roboto"/>
              </a:rPr>
              <a:t>Data Cleaning and Preprocessing</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5" name="TextBox 4">
            <a:extLst>
              <a:ext uri="{FF2B5EF4-FFF2-40B4-BE49-F238E27FC236}">
                <a16:creationId xmlns:a16="http://schemas.microsoft.com/office/drawing/2014/main" id="{0A0D634E-AB17-C8DD-C326-C32AAC20309F}"/>
              </a:ext>
            </a:extLst>
          </p:cNvPr>
          <p:cNvSpPr txBox="1"/>
          <p:nvPr/>
        </p:nvSpPr>
        <p:spPr>
          <a:xfrm>
            <a:off x="1287886" y="657377"/>
            <a:ext cx="3368114" cy="861774"/>
          </a:xfrm>
          <a:prstGeom prst="rect">
            <a:avLst/>
          </a:prstGeom>
          <a:noFill/>
        </p:spPr>
        <p:txBody>
          <a:bodyPr wrap="square">
            <a:spAutoFit/>
          </a:bodyPr>
          <a:lstStyle/>
          <a:p>
            <a:pPr marL="171450" indent="-171450" algn="just">
              <a:buFont typeface="Arial" panose="020B0604020202020204" pitchFamily="34" charset="0"/>
              <a:buChar char="•"/>
            </a:pPr>
            <a:r>
              <a:rPr lang="en-US" sz="10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Mengisi</a:t>
            </a:r>
            <a:r>
              <a:rPr lang="en-US" sz="10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null value </a:t>
            </a:r>
            <a:r>
              <a:rPr lang="en-US" sz="10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dengan</a:t>
            </a:r>
            <a:r>
              <a:rPr lang="en-US" sz="10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0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nilai</a:t>
            </a:r>
            <a:r>
              <a:rPr lang="en-US" sz="10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000" b="1" i="0" dirty="0">
                <a:solidFill>
                  <a:srgbClr val="212121"/>
                </a:solidFill>
                <a:effectLst/>
                <a:latin typeface="Roboto" panose="02000000000000000000" pitchFamily="2" charset="0"/>
                <a:ea typeface="Roboto" panose="02000000000000000000" pitchFamily="2" charset="0"/>
                <a:cs typeface="Roboto" panose="02000000000000000000" pitchFamily="2" charset="0"/>
              </a:rPr>
              <a:t>Mean</a:t>
            </a:r>
            <a:r>
              <a:rPr lang="en-US" sz="10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pada feature Daily Time Spent on Site, Area Income, dan Daily Internet Usage.</a:t>
            </a:r>
          </a:p>
          <a:p>
            <a:pPr marL="171450" indent="-171450" algn="just">
              <a:buFont typeface="Arial" panose="020B0604020202020204" pitchFamily="34" charset="0"/>
              <a:buChar char="•"/>
            </a:pPr>
            <a:r>
              <a:rPr lang="en-US" sz="10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Mengisi</a:t>
            </a:r>
            <a:r>
              <a:rPr lang="en-US" sz="10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null value </a:t>
            </a:r>
            <a:r>
              <a:rPr lang="en-US" sz="10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dengan</a:t>
            </a:r>
            <a:r>
              <a:rPr lang="en-US" sz="10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000" b="0" i="0" dirty="0" err="1">
                <a:solidFill>
                  <a:srgbClr val="212121"/>
                </a:solidFill>
                <a:effectLst/>
                <a:latin typeface="Roboto" panose="02000000000000000000" pitchFamily="2" charset="0"/>
                <a:ea typeface="Roboto" panose="02000000000000000000" pitchFamily="2" charset="0"/>
                <a:cs typeface="Roboto" panose="02000000000000000000" pitchFamily="2" charset="0"/>
              </a:rPr>
              <a:t>nilai</a:t>
            </a:r>
            <a:r>
              <a:rPr lang="en-US" sz="10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a:t>
            </a:r>
            <a:r>
              <a:rPr lang="en-US" sz="1000" b="1" i="0" dirty="0">
                <a:solidFill>
                  <a:srgbClr val="212121"/>
                </a:solidFill>
                <a:effectLst/>
                <a:latin typeface="Roboto" panose="02000000000000000000" pitchFamily="2" charset="0"/>
                <a:ea typeface="Roboto" panose="02000000000000000000" pitchFamily="2" charset="0"/>
                <a:cs typeface="Roboto" panose="02000000000000000000" pitchFamily="2" charset="0"/>
              </a:rPr>
              <a:t>Mode</a:t>
            </a:r>
            <a:r>
              <a:rPr lang="en-US" sz="1000" b="0" i="0" dirty="0">
                <a:solidFill>
                  <a:srgbClr val="212121"/>
                </a:solidFill>
                <a:effectLst/>
                <a:latin typeface="Roboto" panose="02000000000000000000" pitchFamily="2" charset="0"/>
                <a:ea typeface="Roboto" panose="02000000000000000000" pitchFamily="2" charset="0"/>
                <a:cs typeface="Roboto" panose="02000000000000000000" pitchFamily="2" charset="0"/>
              </a:rPr>
              <a:t> pada feature Male</a:t>
            </a:r>
          </a:p>
        </p:txBody>
      </p:sp>
      <p:sp>
        <p:nvSpPr>
          <p:cNvPr id="12" name="TextBox 11">
            <a:extLst>
              <a:ext uri="{FF2B5EF4-FFF2-40B4-BE49-F238E27FC236}">
                <a16:creationId xmlns:a16="http://schemas.microsoft.com/office/drawing/2014/main" id="{59369339-6921-2BB7-58B0-88576916AEC0}"/>
              </a:ext>
            </a:extLst>
          </p:cNvPr>
          <p:cNvSpPr txBox="1"/>
          <p:nvPr/>
        </p:nvSpPr>
        <p:spPr>
          <a:xfrm>
            <a:off x="1287883" y="1560036"/>
            <a:ext cx="3198006" cy="553998"/>
          </a:xfrm>
          <a:prstGeom prst="rect">
            <a:avLst/>
          </a:prstGeom>
          <a:noFill/>
        </p:spPr>
        <p:txBody>
          <a:bodyPr wrap="square">
            <a:spAutoFit/>
          </a:bodyPr>
          <a:lstStyle/>
          <a:p>
            <a:pPr marL="171450" indent="-171450" algn="just">
              <a:buFont typeface="Arial" panose="020B0604020202020204" pitchFamily="34" charset="0"/>
              <a:buChar char="•"/>
            </a:pPr>
            <a:r>
              <a:rPr lang="en-US" sz="1000" dirty="0" err="1">
                <a:latin typeface="Roboto" panose="02000000000000000000" pitchFamily="2" charset="0"/>
                <a:ea typeface="Roboto" panose="02000000000000000000" pitchFamily="2" charset="0"/>
                <a:cs typeface="Roboto" panose="02000000000000000000" pitchFamily="2" charset="0"/>
              </a:rPr>
              <a:t>Menambahkan</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fitur-fitur</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waktu</a:t>
            </a:r>
            <a:r>
              <a:rPr lang="en-US" sz="1000" dirty="0">
                <a:latin typeface="Roboto" panose="02000000000000000000" pitchFamily="2" charset="0"/>
                <a:ea typeface="Roboto" panose="02000000000000000000" pitchFamily="2" charset="0"/>
                <a:cs typeface="Roboto" panose="02000000000000000000" pitchFamily="2" charset="0"/>
              </a:rPr>
              <a:t> yang </a:t>
            </a:r>
            <a:r>
              <a:rPr lang="en-US" sz="1000" dirty="0" err="1">
                <a:latin typeface="Roboto" panose="02000000000000000000" pitchFamily="2" charset="0"/>
                <a:ea typeface="Roboto" panose="02000000000000000000" pitchFamily="2" charset="0"/>
                <a:cs typeface="Roboto" panose="02000000000000000000" pitchFamily="2" charset="0"/>
              </a:rPr>
              <a:t>lebih</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spesifik</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hari</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dalam</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minggu</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hari</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dalam</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bulan</a:t>
            </a:r>
            <a:r>
              <a:rPr lang="en-US" sz="1000" dirty="0">
                <a:latin typeface="Roboto" panose="02000000000000000000" pitchFamily="2" charset="0"/>
                <a:ea typeface="Roboto" panose="02000000000000000000" pitchFamily="2" charset="0"/>
                <a:cs typeface="Roboto" panose="02000000000000000000" pitchFamily="2" charset="0"/>
              </a:rPr>
              <a:t>, dan </a:t>
            </a:r>
            <a:r>
              <a:rPr lang="en-US" sz="1000" dirty="0" err="1">
                <a:latin typeface="Roboto" panose="02000000000000000000" pitchFamily="2" charset="0"/>
                <a:ea typeface="Roboto" panose="02000000000000000000" pitchFamily="2" charset="0"/>
                <a:cs typeface="Roboto" panose="02000000000000000000" pitchFamily="2" charset="0"/>
              </a:rPr>
              <a:t>bulan</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ke</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dalam</a:t>
            </a:r>
            <a:r>
              <a:rPr lang="en-US" sz="1000" dirty="0">
                <a:latin typeface="Roboto" panose="02000000000000000000" pitchFamily="2" charset="0"/>
                <a:ea typeface="Roboto" panose="02000000000000000000" pitchFamily="2" charset="0"/>
                <a:cs typeface="Roboto" panose="02000000000000000000" pitchFamily="2" charset="0"/>
              </a:rPr>
              <a:t> dataset.</a:t>
            </a:r>
          </a:p>
        </p:txBody>
      </p:sp>
      <p:pic>
        <p:nvPicPr>
          <p:cNvPr id="15" name="Picture 14">
            <a:extLst>
              <a:ext uri="{FF2B5EF4-FFF2-40B4-BE49-F238E27FC236}">
                <a16:creationId xmlns:a16="http://schemas.microsoft.com/office/drawing/2014/main" id="{E01834E9-2E67-3157-B0EE-AD8694CBF38E}"/>
              </a:ext>
            </a:extLst>
          </p:cNvPr>
          <p:cNvPicPr>
            <a:picLocks noChangeAspect="1"/>
          </p:cNvPicPr>
          <p:nvPr/>
        </p:nvPicPr>
        <p:blipFill>
          <a:blip r:embed="rId4"/>
          <a:stretch>
            <a:fillRect/>
          </a:stretch>
        </p:blipFill>
        <p:spPr>
          <a:xfrm>
            <a:off x="4766006" y="652933"/>
            <a:ext cx="4063438" cy="631065"/>
          </a:xfrm>
          <a:prstGeom prst="rect">
            <a:avLst/>
          </a:prstGeom>
          <a:ln>
            <a:solidFill>
              <a:schemeClr val="accent5"/>
            </a:solidFill>
          </a:ln>
        </p:spPr>
      </p:pic>
      <p:sp>
        <p:nvSpPr>
          <p:cNvPr id="16" name="Flowchart: Off-page Connector 15">
            <a:extLst>
              <a:ext uri="{FF2B5EF4-FFF2-40B4-BE49-F238E27FC236}">
                <a16:creationId xmlns:a16="http://schemas.microsoft.com/office/drawing/2014/main" id="{AC234830-AA25-1B4F-D4ED-37F70E19EF87}"/>
              </a:ext>
            </a:extLst>
          </p:cNvPr>
          <p:cNvSpPr/>
          <p:nvPr/>
        </p:nvSpPr>
        <p:spPr>
          <a:xfrm>
            <a:off x="264859" y="652933"/>
            <a:ext cx="1023025" cy="900246"/>
          </a:xfrm>
          <a:prstGeom prst="flowChartOffpageConnector">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Handling Missing Value</a:t>
            </a:r>
          </a:p>
        </p:txBody>
      </p:sp>
      <p:sp>
        <p:nvSpPr>
          <p:cNvPr id="17" name="Flowchart: Off-page Connector 16">
            <a:extLst>
              <a:ext uri="{FF2B5EF4-FFF2-40B4-BE49-F238E27FC236}">
                <a16:creationId xmlns:a16="http://schemas.microsoft.com/office/drawing/2014/main" id="{DE1A1B96-7B3B-2FA4-0F52-3F69B73C651F}"/>
              </a:ext>
            </a:extLst>
          </p:cNvPr>
          <p:cNvSpPr/>
          <p:nvPr/>
        </p:nvSpPr>
        <p:spPr>
          <a:xfrm>
            <a:off x="264858" y="1590964"/>
            <a:ext cx="1023025" cy="850006"/>
          </a:xfrm>
          <a:prstGeom prst="flowChartOffpageConnector">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Feature Extraction</a:t>
            </a:r>
          </a:p>
        </p:txBody>
      </p:sp>
      <p:pic>
        <p:nvPicPr>
          <p:cNvPr id="18" name="Picture 17">
            <a:extLst>
              <a:ext uri="{FF2B5EF4-FFF2-40B4-BE49-F238E27FC236}">
                <a16:creationId xmlns:a16="http://schemas.microsoft.com/office/drawing/2014/main" id="{1111B410-3C4C-FB33-7FA8-BB421AFD2FB8}"/>
              </a:ext>
            </a:extLst>
          </p:cNvPr>
          <p:cNvPicPr>
            <a:picLocks noChangeAspect="1"/>
          </p:cNvPicPr>
          <p:nvPr/>
        </p:nvPicPr>
        <p:blipFill>
          <a:blip r:embed="rId5"/>
          <a:stretch>
            <a:fillRect/>
          </a:stretch>
        </p:blipFill>
        <p:spPr>
          <a:xfrm>
            <a:off x="4766006" y="1589576"/>
            <a:ext cx="4063438" cy="675062"/>
          </a:xfrm>
          <a:prstGeom prst="rect">
            <a:avLst/>
          </a:prstGeom>
          <a:ln>
            <a:solidFill>
              <a:schemeClr val="accent5"/>
            </a:solidFill>
          </a:ln>
        </p:spPr>
      </p:pic>
      <p:sp>
        <p:nvSpPr>
          <p:cNvPr id="19" name="Flowchart: Off-page Connector 18">
            <a:extLst>
              <a:ext uri="{FF2B5EF4-FFF2-40B4-BE49-F238E27FC236}">
                <a16:creationId xmlns:a16="http://schemas.microsoft.com/office/drawing/2014/main" id="{401974DC-33F5-DFFD-CE56-D47D1F92990F}"/>
              </a:ext>
            </a:extLst>
          </p:cNvPr>
          <p:cNvSpPr/>
          <p:nvPr/>
        </p:nvSpPr>
        <p:spPr>
          <a:xfrm>
            <a:off x="264858" y="2478755"/>
            <a:ext cx="1023025" cy="850006"/>
          </a:xfrm>
          <a:prstGeom prst="flowChartOffpageConnector">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Split Feature &amp; Target</a:t>
            </a:r>
          </a:p>
        </p:txBody>
      </p:sp>
      <p:sp>
        <p:nvSpPr>
          <p:cNvPr id="20" name="TextBox 19">
            <a:extLst>
              <a:ext uri="{FF2B5EF4-FFF2-40B4-BE49-F238E27FC236}">
                <a16:creationId xmlns:a16="http://schemas.microsoft.com/office/drawing/2014/main" id="{3A643C2A-8BBF-18F8-212E-78FC2CC8903A}"/>
              </a:ext>
            </a:extLst>
          </p:cNvPr>
          <p:cNvSpPr txBox="1"/>
          <p:nvPr/>
        </p:nvSpPr>
        <p:spPr>
          <a:xfrm>
            <a:off x="1287883" y="2489815"/>
            <a:ext cx="3198006" cy="246221"/>
          </a:xfrm>
          <a:prstGeom prst="rect">
            <a:avLst/>
          </a:prstGeom>
          <a:noFill/>
        </p:spPr>
        <p:txBody>
          <a:bodyPr wrap="square">
            <a:spAutoFit/>
          </a:bodyPr>
          <a:lstStyle/>
          <a:p>
            <a:pPr marL="171450" indent="-171450" algn="just">
              <a:buFont typeface="Arial" panose="020B0604020202020204" pitchFamily="34" charset="0"/>
              <a:buChar char="•"/>
            </a:pPr>
            <a:r>
              <a:rPr lang="en-US" sz="1000" dirty="0" err="1">
                <a:latin typeface="Roboto" panose="02000000000000000000" pitchFamily="2" charset="0"/>
                <a:ea typeface="Roboto" panose="02000000000000000000" pitchFamily="2" charset="0"/>
                <a:cs typeface="Roboto" panose="02000000000000000000" pitchFamily="2" charset="0"/>
              </a:rPr>
              <a:t>Memisahkan</a:t>
            </a:r>
            <a:r>
              <a:rPr lang="en-US" sz="1000" dirty="0">
                <a:latin typeface="Roboto" panose="02000000000000000000" pitchFamily="2" charset="0"/>
                <a:ea typeface="Roboto" panose="02000000000000000000" pitchFamily="2" charset="0"/>
                <a:cs typeface="Roboto" panose="02000000000000000000" pitchFamily="2" charset="0"/>
              </a:rPr>
              <a:t> Fitur (X) dan Target (Y)</a:t>
            </a:r>
          </a:p>
        </p:txBody>
      </p:sp>
      <p:pic>
        <p:nvPicPr>
          <p:cNvPr id="22" name="Picture 21">
            <a:extLst>
              <a:ext uri="{FF2B5EF4-FFF2-40B4-BE49-F238E27FC236}">
                <a16:creationId xmlns:a16="http://schemas.microsoft.com/office/drawing/2014/main" id="{074FDEB1-1D1C-6F8E-A638-D32811CC5BDC}"/>
              </a:ext>
            </a:extLst>
          </p:cNvPr>
          <p:cNvPicPr>
            <a:picLocks noChangeAspect="1"/>
          </p:cNvPicPr>
          <p:nvPr/>
        </p:nvPicPr>
        <p:blipFill>
          <a:blip r:embed="rId6"/>
          <a:stretch>
            <a:fillRect/>
          </a:stretch>
        </p:blipFill>
        <p:spPr>
          <a:xfrm>
            <a:off x="4766006" y="2493404"/>
            <a:ext cx="2866873" cy="566707"/>
          </a:xfrm>
          <a:prstGeom prst="rect">
            <a:avLst/>
          </a:prstGeom>
          <a:ln>
            <a:solidFill>
              <a:schemeClr val="accent5"/>
            </a:solidFill>
          </a:ln>
        </p:spPr>
      </p:pic>
      <p:sp>
        <p:nvSpPr>
          <p:cNvPr id="25" name="Flowchart: Off-page Connector 24">
            <a:extLst>
              <a:ext uri="{FF2B5EF4-FFF2-40B4-BE49-F238E27FC236}">
                <a16:creationId xmlns:a16="http://schemas.microsoft.com/office/drawing/2014/main" id="{A2B995AB-5848-2DAD-166C-8F0F78C7C171}"/>
              </a:ext>
            </a:extLst>
          </p:cNvPr>
          <p:cNvSpPr/>
          <p:nvPr/>
        </p:nvSpPr>
        <p:spPr>
          <a:xfrm>
            <a:off x="264857" y="4252925"/>
            <a:ext cx="1023025" cy="850006"/>
          </a:xfrm>
          <a:prstGeom prst="flowChartOffpageConnector">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Feature Encoding</a:t>
            </a:r>
          </a:p>
        </p:txBody>
      </p:sp>
      <p:sp>
        <p:nvSpPr>
          <p:cNvPr id="26" name="Flowchart: Off-page Connector 25">
            <a:extLst>
              <a:ext uri="{FF2B5EF4-FFF2-40B4-BE49-F238E27FC236}">
                <a16:creationId xmlns:a16="http://schemas.microsoft.com/office/drawing/2014/main" id="{B3219A82-6F79-E12C-ABE5-2033FF3B4A37}"/>
              </a:ext>
            </a:extLst>
          </p:cNvPr>
          <p:cNvSpPr/>
          <p:nvPr/>
        </p:nvSpPr>
        <p:spPr>
          <a:xfrm>
            <a:off x="264858" y="3365840"/>
            <a:ext cx="1023025" cy="850006"/>
          </a:xfrm>
          <a:prstGeom prst="flowChartOffpageConnector">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Feature Selection</a:t>
            </a:r>
          </a:p>
        </p:txBody>
      </p:sp>
      <p:sp>
        <p:nvSpPr>
          <p:cNvPr id="27" name="TextBox 26">
            <a:extLst>
              <a:ext uri="{FF2B5EF4-FFF2-40B4-BE49-F238E27FC236}">
                <a16:creationId xmlns:a16="http://schemas.microsoft.com/office/drawing/2014/main" id="{B1D9D719-6668-1A2B-5AFC-E9A600E51B21}"/>
              </a:ext>
            </a:extLst>
          </p:cNvPr>
          <p:cNvSpPr txBox="1"/>
          <p:nvPr/>
        </p:nvSpPr>
        <p:spPr>
          <a:xfrm>
            <a:off x="1287882" y="4267019"/>
            <a:ext cx="3198006" cy="246221"/>
          </a:xfrm>
          <a:prstGeom prst="rect">
            <a:avLst/>
          </a:prstGeom>
          <a:noFill/>
        </p:spPr>
        <p:txBody>
          <a:bodyPr wrap="square">
            <a:spAutoFit/>
          </a:bodyPr>
          <a:lstStyle/>
          <a:p>
            <a:pPr marL="171450" indent="-171450" algn="just">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One-Hot Encoding pada feature category</a:t>
            </a:r>
          </a:p>
        </p:txBody>
      </p:sp>
      <p:pic>
        <p:nvPicPr>
          <p:cNvPr id="29" name="Picture 28">
            <a:extLst>
              <a:ext uri="{FF2B5EF4-FFF2-40B4-BE49-F238E27FC236}">
                <a16:creationId xmlns:a16="http://schemas.microsoft.com/office/drawing/2014/main" id="{7E25453F-C23E-A411-E78B-881840C00BC7}"/>
              </a:ext>
            </a:extLst>
          </p:cNvPr>
          <p:cNvPicPr>
            <a:picLocks noChangeAspect="1"/>
          </p:cNvPicPr>
          <p:nvPr/>
        </p:nvPicPr>
        <p:blipFill>
          <a:blip r:embed="rId7"/>
          <a:stretch>
            <a:fillRect/>
          </a:stretch>
        </p:blipFill>
        <p:spPr>
          <a:xfrm>
            <a:off x="4766006" y="4267019"/>
            <a:ext cx="1749329" cy="378835"/>
          </a:xfrm>
          <a:prstGeom prst="rect">
            <a:avLst/>
          </a:prstGeom>
          <a:ln>
            <a:solidFill>
              <a:schemeClr val="accent5"/>
            </a:solidFill>
          </a:ln>
        </p:spPr>
      </p:pic>
      <p:sp>
        <p:nvSpPr>
          <p:cNvPr id="30" name="TextBox 29">
            <a:extLst>
              <a:ext uri="{FF2B5EF4-FFF2-40B4-BE49-F238E27FC236}">
                <a16:creationId xmlns:a16="http://schemas.microsoft.com/office/drawing/2014/main" id="{34BC4014-E12A-68D3-06A8-338E8304FF36}"/>
              </a:ext>
            </a:extLst>
          </p:cNvPr>
          <p:cNvSpPr txBox="1"/>
          <p:nvPr/>
        </p:nvSpPr>
        <p:spPr>
          <a:xfrm>
            <a:off x="1287883" y="3363028"/>
            <a:ext cx="3198006" cy="400110"/>
          </a:xfrm>
          <a:prstGeom prst="rect">
            <a:avLst/>
          </a:prstGeom>
          <a:noFill/>
        </p:spPr>
        <p:txBody>
          <a:bodyPr wrap="square">
            <a:spAutoFit/>
          </a:bodyPr>
          <a:lstStyle/>
          <a:p>
            <a:pPr marL="171450" indent="-171450" algn="just">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Drop Feature yang </a:t>
            </a:r>
            <a:r>
              <a:rPr lang="en-US" sz="1000" dirty="0" err="1">
                <a:latin typeface="Roboto" panose="02000000000000000000" pitchFamily="2" charset="0"/>
                <a:ea typeface="Roboto" panose="02000000000000000000" pitchFamily="2" charset="0"/>
                <a:cs typeface="Roboto" panose="02000000000000000000" pitchFamily="2" charset="0"/>
              </a:rPr>
              <a:t>tidak</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diperlukan</a:t>
            </a:r>
            <a:r>
              <a:rPr lang="en-US" sz="1000" dirty="0">
                <a:latin typeface="Roboto" panose="02000000000000000000" pitchFamily="2" charset="0"/>
                <a:ea typeface="Roboto" panose="02000000000000000000" pitchFamily="2" charset="0"/>
                <a:cs typeface="Roboto" panose="02000000000000000000" pitchFamily="2" charset="0"/>
              </a:rPr>
              <a:t> </a:t>
            </a:r>
            <a:r>
              <a:rPr lang="en-US" sz="1000" dirty="0" err="1">
                <a:latin typeface="Roboto" panose="02000000000000000000" pitchFamily="2" charset="0"/>
                <a:ea typeface="Roboto" panose="02000000000000000000" pitchFamily="2" charset="0"/>
                <a:cs typeface="Roboto" panose="02000000000000000000" pitchFamily="2" charset="0"/>
              </a:rPr>
              <a:t>untuk</a:t>
            </a:r>
            <a:r>
              <a:rPr lang="en-US" sz="1000" dirty="0">
                <a:latin typeface="Roboto" panose="02000000000000000000" pitchFamily="2" charset="0"/>
                <a:ea typeface="Roboto" panose="02000000000000000000" pitchFamily="2" charset="0"/>
                <a:cs typeface="Roboto" panose="02000000000000000000" pitchFamily="2" charset="0"/>
              </a:rPr>
              <a:t> proses modelling.</a:t>
            </a:r>
          </a:p>
        </p:txBody>
      </p:sp>
      <p:pic>
        <p:nvPicPr>
          <p:cNvPr id="32" name="Picture 31">
            <a:extLst>
              <a:ext uri="{FF2B5EF4-FFF2-40B4-BE49-F238E27FC236}">
                <a16:creationId xmlns:a16="http://schemas.microsoft.com/office/drawing/2014/main" id="{1A13CDE2-8D8A-D0E8-2A20-08710D080836}"/>
              </a:ext>
            </a:extLst>
          </p:cNvPr>
          <p:cNvPicPr>
            <a:picLocks noChangeAspect="1"/>
          </p:cNvPicPr>
          <p:nvPr/>
        </p:nvPicPr>
        <p:blipFill>
          <a:blip r:embed="rId8"/>
          <a:stretch>
            <a:fillRect/>
          </a:stretch>
        </p:blipFill>
        <p:spPr>
          <a:xfrm>
            <a:off x="4766005" y="3363028"/>
            <a:ext cx="2950813" cy="400110"/>
          </a:xfrm>
          <a:prstGeom prst="rect">
            <a:avLst/>
          </a:prstGeom>
          <a:ln>
            <a:solidFill>
              <a:schemeClr val="accent5"/>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8" name="TextBox 7">
            <a:extLst>
              <a:ext uri="{FF2B5EF4-FFF2-40B4-BE49-F238E27FC236}">
                <a16:creationId xmlns:a16="http://schemas.microsoft.com/office/drawing/2014/main" id="{8DE40F89-A3D8-4F35-EDA4-A1A7D73E7B60}"/>
              </a:ext>
            </a:extLst>
          </p:cNvPr>
          <p:cNvSpPr txBox="1"/>
          <p:nvPr/>
        </p:nvSpPr>
        <p:spPr>
          <a:xfrm>
            <a:off x="421394" y="2974806"/>
            <a:ext cx="8519406" cy="1754326"/>
          </a:xfrm>
          <a:prstGeom prst="rect">
            <a:avLst/>
          </a:prstGeom>
          <a:noFill/>
        </p:spPr>
        <p:txBody>
          <a:bodyPr wrap="square">
            <a:spAutoFit/>
          </a:bodyPr>
          <a:lstStyle/>
          <a:p>
            <a:pPr algn="l"/>
            <a:endParaRPr lang="en-US" sz="1200" b="0" i="0" dirty="0">
              <a:solidFill>
                <a:srgbClr val="212121"/>
              </a:solidFill>
              <a:effectLst/>
              <a:latin typeface="Roboto" panose="02000000000000000000" pitchFamily="2" charset="0"/>
            </a:endParaRPr>
          </a:p>
          <a:p>
            <a:pPr algn="l"/>
            <a:r>
              <a:rPr lang="en-US" sz="1200" b="0" i="0" dirty="0">
                <a:solidFill>
                  <a:srgbClr val="212121"/>
                </a:solidFill>
                <a:effectLst/>
                <a:latin typeface="Roboto" panose="02000000000000000000" pitchFamily="2" charset="0"/>
              </a:rPr>
              <a:t>Hasil Model </a:t>
            </a:r>
            <a:r>
              <a:rPr lang="en-US" sz="1200" b="0" i="0" dirty="0" err="1">
                <a:solidFill>
                  <a:srgbClr val="212121"/>
                </a:solidFill>
                <a:effectLst/>
                <a:latin typeface="Roboto" panose="02000000000000000000" pitchFamily="2" charset="0"/>
              </a:rPr>
              <a:t>menggunakan</a:t>
            </a:r>
            <a:r>
              <a:rPr lang="en-US" sz="1200" b="0" i="0" dirty="0">
                <a:solidFill>
                  <a:srgbClr val="212121"/>
                </a:solidFill>
                <a:effectLst/>
                <a:latin typeface="Roboto" panose="02000000000000000000" pitchFamily="2" charset="0"/>
              </a:rPr>
              <a:t> data yang </a:t>
            </a:r>
            <a:r>
              <a:rPr lang="en-US" sz="1200" b="0" i="0" dirty="0" err="1">
                <a:solidFill>
                  <a:srgbClr val="212121"/>
                </a:solidFill>
                <a:effectLst/>
                <a:latin typeface="Roboto" panose="02000000000000000000" pitchFamily="2" charset="0"/>
              </a:rPr>
              <a:t>hanya</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melalui</a:t>
            </a:r>
            <a:r>
              <a:rPr lang="en-US" sz="1200" b="0" i="0" dirty="0">
                <a:solidFill>
                  <a:srgbClr val="212121"/>
                </a:solidFill>
                <a:effectLst/>
                <a:latin typeface="Roboto" panose="02000000000000000000" pitchFamily="2" charset="0"/>
              </a:rPr>
              <a:t> pre-processing </a:t>
            </a:r>
            <a:r>
              <a:rPr lang="en-US" sz="1200" b="0" i="0" dirty="0" err="1">
                <a:solidFill>
                  <a:srgbClr val="212121"/>
                </a:solidFill>
                <a:effectLst/>
                <a:latin typeface="Roboto" panose="02000000000000000000" pitchFamily="2" charset="0"/>
              </a:rPr>
              <a:t>sederhana</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menunjukkan</a:t>
            </a:r>
            <a:r>
              <a:rPr lang="en-US" sz="1200" b="0" i="0" dirty="0">
                <a:solidFill>
                  <a:srgbClr val="212121"/>
                </a:solidFill>
                <a:effectLst/>
                <a:latin typeface="Roboto" panose="02000000000000000000" pitchFamily="2" charset="0"/>
              </a:rPr>
              <a:t>:</a:t>
            </a:r>
          </a:p>
          <a:p>
            <a:pPr marL="285750" indent="-285750" algn="l">
              <a:buFont typeface="Arial" panose="020B0604020202020204" pitchFamily="34" charset="0"/>
              <a:buChar char="•"/>
            </a:pPr>
            <a:r>
              <a:rPr lang="en-US" sz="1200" b="0" i="0" dirty="0">
                <a:solidFill>
                  <a:srgbClr val="212121"/>
                </a:solidFill>
                <a:effectLst/>
                <a:latin typeface="Roboto" panose="02000000000000000000" pitchFamily="2" charset="0"/>
              </a:rPr>
              <a:t>Random Forest </a:t>
            </a:r>
            <a:r>
              <a:rPr lang="en-US" sz="1200" b="0" i="0" dirty="0" err="1">
                <a:solidFill>
                  <a:srgbClr val="212121"/>
                </a:solidFill>
                <a:effectLst/>
                <a:latin typeface="Roboto" panose="02000000000000000000" pitchFamily="2" charset="0"/>
              </a:rPr>
              <a:t>adalah</a:t>
            </a:r>
            <a:r>
              <a:rPr lang="en-US" sz="1200" b="0" i="0" dirty="0">
                <a:solidFill>
                  <a:srgbClr val="212121"/>
                </a:solidFill>
                <a:effectLst/>
                <a:latin typeface="Roboto" panose="02000000000000000000" pitchFamily="2" charset="0"/>
              </a:rPr>
              <a:t> model </a:t>
            </a:r>
            <a:r>
              <a:rPr lang="en-US" sz="1200" b="0" i="0" dirty="0" err="1">
                <a:solidFill>
                  <a:srgbClr val="212121"/>
                </a:solidFill>
                <a:effectLst/>
                <a:latin typeface="Roboto" panose="02000000000000000000" pitchFamily="2" charset="0"/>
              </a:rPr>
              <a:t>terbaik</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dalam</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percobaan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ini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dengan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akurasi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tertinggi</a:t>
            </a:r>
            <a:r>
              <a:rPr lang="en-US" sz="1200" b="0" i="0" dirty="0">
                <a:solidFill>
                  <a:srgbClr val="212121"/>
                </a:solidFill>
                <a:effectLst/>
                <a:latin typeface="Roboto" panose="02000000000000000000" pitchFamily="2" charset="0"/>
              </a:rPr>
              <a:t> (0.9433) dan </a:t>
            </a:r>
            <a:r>
              <a:rPr lang="en-US" sz="1200" b="0" i="0" dirty="0" err="1">
                <a:solidFill>
                  <a:srgbClr val="212121"/>
                </a:solidFill>
                <a:effectLst/>
                <a:latin typeface="Roboto" panose="02000000000000000000" pitchFamily="2" charset="0"/>
              </a:rPr>
              <a:t>keseimbangan</a:t>
            </a:r>
            <a:r>
              <a:rPr lang="en-US" sz="1200" b="0" i="0" dirty="0">
                <a:solidFill>
                  <a:srgbClr val="212121"/>
                </a:solidFill>
                <a:effectLst/>
                <a:latin typeface="Roboto" panose="02000000000000000000" pitchFamily="2" charset="0"/>
              </a:rPr>
              <a:t> yang sangat </a:t>
            </a:r>
            <a:r>
              <a:rPr lang="en-US" sz="1200" b="0" i="0" dirty="0" err="1">
                <a:solidFill>
                  <a:srgbClr val="212121"/>
                </a:solidFill>
                <a:effectLst/>
                <a:latin typeface="Roboto" panose="02000000000000000000" pitchFamily="2" charset="0"/>
              </a:rPr>
              <a:t>baik</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antara</a:t>
            </a:r>
            <a:r>
              <a:rPr lang="en-US" sz="1200" b="0" i="0" dirty="0">
                <a:solidFill>
                  <a:srgbClr val="212121"/>
                </a:solidFill>
                <a:effectLst/>
                <a:latin typeface="Roboto" panose="02000000000000000000" pitchFamily="2" charset="0"/>
              </a:rPr>
              <a:t> recall (0.9200) dan precision (0.9650). Model </a:t>
            </a:r>
            <a:r>
              <a:rPr lang="en-US" sz="1200" b="0" i="0" dirty="0" err="1">
                <a:solidFill>
                  <a:srgbClr val="212121"/>
                </a:solidFill>
                <a:effectLst/>
                <a:latin typeface="Roboto" panose="02000000000000000000" pitchFamily="2" charset="0"/>
              </a:rPr>
              <a:t>ini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menunjukkan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performa</a:t>
            </a:r>
            <a:r>
              <a:rPr lang="en-US" sz="1200" b="0" i="0" dirty="0">
                <a:solidFill>
                  <a:srgbClr val="212121"/>
                </a:solidFill>
                <a:effectLst/>
                <a:latin typeface="Roboto" panose="02000000000000000000" pitchFamily="2" charset="0"/>
              </a:rPr>
              <a:t> yang </a:t>
            </a:r>
            <a:r>
              <a:rPr lang="en-US" sz="1200" b="0" i="0" dirty="0" err="1">
                <a:solidFill>
                  <a:srgbClr val="212121"/>
                </a:solidFill>
                <a:effectLst/>
                <a:latin typeface="Roboto" panose="02000000000000000000" pitchFamily="2" charset="0"/>
              </a:rPr>
              <a:t>konsisten</a:t>
            </a:r>
            <a:r>
              <a:rPr lang="en-US" sz="1200" b="0" i="0" dirty="0">
                <a:solidFill>
                  <a:srgbClr val="212121"/>
                </a:solidFill>
                <a:effectLst/>
                <a:latin typeface="Roboto" panose="02000000000000000000" pitchFamily="2" charset="0"/>
              </a:rPr>
              <a:t> dan sangat </a:t>
            </a:r>
            <a:r>
              <a:rPr lang="en-US" sz="1200" b="0" i="0" dirty="0" err="1">
                <a:solidFill>
                  <a:srgbClr val="212121"/>
                </a:solidFill>
                <a:effectLst/>
                <a:latin typeface="Roboto" panose="02000000000000000000" pitchFamily="2" charset="0"/>
              </a:rPr>
              <a:t>andal</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untuk</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prediksi</a:t>
            </a:r>
            <a:r>
              <a:rPr lang="en-US" sz="1200" b="0" i="0" dirty="0">
                <a:solidFill>
                  <a:srgbClr val="212121"/>
                </a:solidFill>
                <a:effectLst/>
                <a:latin typeface="Roboto" panose="02000000000000000000" pitchFamily="2" charset="0"/>
              </a:rPr>
              <a:t> yang </a:t>
            </a:r>
            <a:r>
              <a:rPr lang="en-US" sz="1200" b="0" i="0" dirty="0" err="1">
                <a:solidFill>
                  <a:srgbClr val="212121"/>
                </a:solidFill>
                <a:effectLst/>
                <a:latin typeface="Roboto" panose="02000000000000000000" pitchFamily="2" charset="0"/>
              </a:rPr>
              <a:t>akurat</a:t>
            </a:r>
            <a:r>
              <a:rPr lang="en-US" sz="1200" b="0" i="0" dirty="0">
                <a:solidFill>
                  <a:srgbClr val="212121"/>
                </a:solidFill>
                <a:effectLst/>
                <a:latin typeface="Roboto" panose="02000000000000000000" pitchFamily="2" charset="0"/>
              </a:rPr>
              <a:t>.</a:t>
            </a:r>
          </a:p>
          <a:p>
            <a:pPr marL="285750" indent="-285750" algn="l">
              <a:buFont typeface="Arial" panose="020B0604020202020204" pitchFamily="34" charset="0"/>
              <a:buChar char="•"/>
            </a:pPr>
            <a:endParaRPr lang="en-US" sz="1200" b="0" i="0" dirty="0">
              <a:solidFill>
                <a:srgbClr val="212121"/>
              </a:solidFill>
              <a:effectLst/>
              <a:latin typeface="Roboto" panose="02000000000000000000" pitchFamily="2" charset="0"/>
            </a:endParaRPr>
          </a:p>
          <a:p>
            <a:pPr marL="285750" indent="-285750" algn="l">
              <a:buFont typeface="Arial" panose="020B0604020202020204" pitchFamily="34" charset="0"/>
              <a:buChar char="•"/>
            </a:pPr>
            <a:r>
              <a:rPr lang="en-US" sz="1200" b="0" i="0" dirty="0">
                <a:solidFill>
                  <a:srgbClr val="212121"/>
                </a:solidFill>
                <a:effectLst/>
                <a:latin typeface="Roboto" panose="02000000000000000000" pitchFamily="2" charset="0"/>
              </a:rPr>
              <a:t>Decision Tree juga </a:t>
            </a:r>
            <a:r>
              <a:rPr lang="en-US" sz="1200" b="0" i="0" dirty="0" err="1">
                <a:solidFill>
                  <a:srgbClr val="212121"/>
                </a:solidFill>
                <a:effectLst/>
                <a:latin typeface="Roboto" panose="02000000000000000000" pitchFamily="2" charset="0"/>
              </a:rPr>
              <a:t>menunjukkan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performa</a:t>
            </a:r>
            <a:r>
              <a:rPr lang="en-US" sz="1200" b="0" i="0" dirty="0">
                <a:solidFill>
                  <a:srgbClr val="212121"/>
                </a:solidFill>
                <a:effectLst/>
                <a:latin typeface="Roboto" panose="02000000000000000000" pitchFamily="2" charset="0"/>
              </a:rPr>
              <a:t> yang sangat </a:t>
            </a:r>
            <a:r>
              <a:rPr lang="en-US" sz="1200" b="0" i="0" dirty="0" err="1">
                <a:solidFill>
                  <a:srgbClr val="212121"/>
                </a:solidFill>
                <a:effectLst/>
                <a:latin typeface="Roboto" panose="02000000000000000000" pitchFamily="2" charset="0"/>
              </a:rPr>
              <a:t>baik</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dengan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akurasi</a:t>
            </a:r>
            <a:r>
              <a:rPr lang="en-US" sz="1200" b="0" i="0" dirty="0">
                <a:solidFill>
                  <a:srgbClr val="212121"/>
                </a:solidFill>
                <a:effectLst/>
                <a:latin typeface="Roboto" panose="02000000000000000000" pitchFamily="2" charset="0"/>
              </a:rPr>
              <a:t> yang </a:t>
            </a:r>
            <a:r>
              <a:rPr lang="en-US" sz="1200" b="0" i="0" dirty="0" err="1">
                <a:solidFill>
                  <a:srgbClr val="212121"/>
                </a:solidFill>
                <a:effectLst/>
                <a:latin typeface="Roboto" panose="02000000000000000000" pitchFamily="2" charset="0"/>
              </a:rPr>
              <a:t>hampir</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sama</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dengan</a:t>
            </a:r>
            <a:r>
              <a:rPr lang="en-US" sz="1200" b="0" i="0" dirty="0">
                <a:solidFill>
                  <a:srgbClr val="212121"/>
                </a:solidFill>
                <a:effectLst/>
                <a:latin typeface="Roboto" panose="02000000000000000000" pitchFamily="2" charset="0"/>
              </a:rPr>
              <a:t> Random Forest (0.9400) dan recall (0.9333) </a:t>
            </a:r>
            <a:r>
              <a:rPr lang="en-US" sz="1200" b="0" i="0" dirty="0" err="1">
                <a:solidFill>
                  <a:srgbClr val="212121"/>
                </a:solidFill>
                <a:effectLst/>
                <a:latin typeface="Roboto" panose="02000000000000000000" pitchFamily="2" charset="0"/>
              </a:rPr>
              <a:t>serta</a:t>
            </a:r>
            <a:r>
              <a:rPr lang="en-US" sz="1200" b="0" i="0" dirty="0">
                <a:solidFill>
                  <a:srgbClr val="212121"/>
                </a:solidFill>
                <a:effectLst/>
                <a:latin typeface="Roboto" panose="02000000000000000000" pitchFamily="2" charset="0"/>
              </a:rPr>
              <a:t> precision (0.9459) yang </a:t>
            </a:r>
            <a:r>
              <a:rPr lang="en-US" sz="1200" b="0" i="0" dirty="0" err="1">
                <a:solidFill>
                  <a:srgbClr val="212121"/>
                </a:solidFill>
                <a:effectLst/>
                <a:latin typeface="Roboto" panose="02000000000000000000" pitchFamily="2" charset="0"/>
              </a:rPr>
              <a:t>tinggi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Dengan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waktu</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komputasi</a:t>
            </a:r>
            <a:r>
              <a:rPr lang="en-US" sz="1200" b="0" i="0" dirty="0">
                <a:solidFill>
                  <a:srgbClr val="212121"/>
                </a:solidFill>
                <a:effectLst/>
                <a:latin typeface="Roboto" panose="02000000000000000000" pitchFamily="2" charset="0"/>
              </a:rPr>
              <a:t> yang </a:t>
            </a:r>
            <a:r>
              <a:rPr lang="en-US" sz="1200" b="0" i="0" dirty="0" err="1">
                <a:solidFill>
                  <a:srgbClr val="212121"/>
                </a:solidFill>
                <a:effectLst/>
                <a:latin typeface="Roboto" panose="02000000000000000000" pitchFamily="2" charset="0"/>
              </a:rPr>
              <a:t>lebih</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cepat</a:t>
            </a:r>
            <a:r>
              <a:rPr lang="en-US" sz="1200" b="0" i="0" dirty="0">
                <a:solidFill>
                  <a:srgbClr val="212121"/>
                </a:solidFill>
                <a:effectLst/>
                <a:latin typeface="Roboto" panose="02000000000000000000" pitchFamily="2" charset="0"/>
              </a:rPr>
              <a:t>, Decision Tree </a:t>
            </a:r>
            <a:r>
              <a:rPr lang="en-US" sz="1200" b="0" i="0" dirty="0" err="1">
                <a:solidFill>
                  <a:srgbClr val="212121"/>
                </a:solidFill>
                <a:effectLst/>
                <a:latin typeface="Roboto" panose="02000000000000000000" pitchFamily="2" charset="0"/>
              </a:rPr>
              <a:t>adalah</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alternatif</a:t>
            </a:r>
            <a:r>
              <a:rPr lang="en-US" sz="1200" b="0" i="0" dirty="0">
                <a:solidFill>
                  <a:srgbClr val="212121"/>
                </a:solidFill>
                <a:effectLst/>
                <a:latin typeface="Roboto" panose="02000000000000000000" pitchFamily="2" charset="0"/>
              </a:rPr>
              <a:t> yang </a:t>
            </a:r>
            <a:r>
              <a:rPr lang="en-US" sz="1200" b="0" i="0" dirty="0" err="1">
                <a:solidFill>
                  <a:srgbClr val="212121"/>
                </a:solidFill>
                <a:effectLst/>
                <a:latin typeface="Roboto" panose="02000000000000000000" pitchFamily="2" charset="0"/>
              </a:rPr>
              <a:t>kuat</a:t>
            </a:r>
            <a:r>
              <a:rPr lang="en-US" sz="1200" b="0" i="0" dirty="0">
                <a:solidFill>
                  <a:srgbClr val="212121"/>
                </a:solidFill>
                <a:effectLst/>
                <a:latin typeface="Roboto" panose="02000000000000000000" pitchFamily="2" charset="0"/>
              </a:rPr>
              <a:t>.</a:t>
            </a:r>
          </a:p>
        </p:txBody>
      </p:sp>
      <p:pic>
        <p:nvPicPr>
          <p:cNvPr id="9" name="Picture 8">
            <a:extLst>
              <a:ext uri="{FF2B5EF4-FFF2-40B4-BE49-F238E27FC236}">
                <a16:creationId xmlns:a16="http://schemas.microsoft.com/office/drawing/2014/main" id="{BA5C3447-A046-F9D6-4496-BAB1BE47D7B7}"/>
              </a:ext>
            </a:extLst>
          </p:cNvPr>
          <p:cNvPicPr>
            <a:picLocks noChangeAspect="1"/>
          </p:cNvPicPr>
          <p:nvPr/>
        </p:nvPicPr>
        <p:blipFill>
          <a:blip r:embed="rId4"/>
          <a:stretch>
            <a:fillRect/>
          </a:stretch>
        </p:blipFill>
        <p:spPr>
          <a:xfrm>
            <a:off x="421393" y="1100710"/>
            <a:ext cx="7888195" cy="2004440"/>
          </a:xfrm>
          <a:prstGeom prst="rect">
            <a:avLst/>
          </a:prstGeom>
          <a:ln>
            <a:solidFill>
              <a:schemeClr val="accent5"/>
            </a:solidFill>
          </a:ln>
        </p:spPr>
      </p:pic>
      <p:sp>
        <p:nvSpPr>
          <p:cNvPr id="13" name="TextBox 12">
            <a:extLst>
              <a:ext uri="{FF2B5EF4-FFF2-40B4-BE49-F238E27FC236}">
                <a16:creationId xmlns:a16="http://schemas.microsoft.com/office/drawing/2014/main" id="{DB708EB7-2C5A-A101-6F67-62603557BB3C}"/>
              </a:ext>
            </a:extLst>
          </p:cNvPr>
          <p:cNvSpPr txBox="1"/>
          <p:nvPr/>
        </p:nvSpPr>
        <p:spPr>
          <a:xfrm>
            <a:off x="421394" y="718588"/>
            <a:ext cx="4572000" cy="338554"/>
          </a:xfrm>
          <a:prstGeom prst="rect">
            <a:avLst/>
          </a:prstGeom>
          <a:noFill/>
        </p:spPr>
        <p:txBody>
          <a:bodyPr wrap="square">
            <a:spAutoFit/>
          </a:bodyPr>
          <a:lstStyle/>
          <a:p>
            <a:r>
              <a:rPr lang="en-US" sz="1600" b="1" i="0" dirty="0">
                <a:solidFill>
                  <a:srgbClr val="212121"/>
                </a:solidFill>
                <a:effectLst/>
                <a:latin typeface="Roboto" panose="02000000000000000000" pitchFamily="2" charset="0"/>
              </a:rPr>
              <a:t>Modelling 1 (Data Before Transformation)</a:t>
            </a:r>
            <a:endParaRPr lang="en-US" sz="1600" b="1" dirty="0"/>
          </a:p>
        </p:txBody>
      </p:sp>
    </p:spTree>
    <p:extLst>
      <p:ext uri="{BB962C8B-B14F-4D97-AF65-F5344CB8AC3E}">
        <p14:creationId xmlns:p14="http://schemas.microsoft.com/office/powerpoint/2010/main" val="234574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00" b="1" dirty="0">
                <a:latin typeface="Roboto"/>
                <a:ea typeface="Roboto"/>
                <a:cs typeface="Roboto"/>
                <a:sym typeface="Roboto"/>
              </a:rPr>
              <a:t>Data Modeling</a:t>
            </a:r>
            <a:endParaRPr sz="1679" b="1" i="1" dirty="0"/>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a:t>
            </a:r>
            <a:r>
              <a:rPr lang="en" sz="1100" dirty="0">
                <a:hlinkClick r:id="rId3"/>
              </a:rPr>
              <a:t>google collab</a:t>
            </a:r>
            <a:r>
              <a:rPr lang="en" sz="1100" dirty="0">
                <a:solidFill>
                  <a:srgbClr val="000000"/>
                </a:solidFill>
                <a:hlinkClick r:id="rId3"/>
              </a:rPr>
              <a:t> </a:t>
            </a:r>
            <a:r>
              <a:rPr lang="en" sz="1100" dirty="0">
                <a:hlinkClick r:id="rId3"/>
              </a:rPr>
              <a:t>disini</a:t>
            </a:r>
            <a:endParaRPr sz="1100" dirty="0">
              <a:solidFill>
                <a:srgbClr val="000000"/>
              </a:solidFill>
            </a:endParaRPr>
          </a:p>
        </p:txBody>
      </p:sp>
      <p:sp>
        <p:nvSpPr>
          <p:cNvPr id="8" name="TextBox 7">
            <a:extLst>
              <a:ext uri="{FF2B5EF4-FFF2-40B4-BE49-F238E27FC236}">
                <a16:creationId xmlns:a16="http://schemas.microsoft.com/office/drawing/2014/main" id="{8DE40F89-A3D8-4F35-EDA4-A1A7D73E7B60}"/>
              </a:ext>
            </a:extLst>
          </p:cNvPr>
          <p:cNvSpPr txBox="1"/>
          <p:nvPr/>
        </p:nvSpPr>
        <p:spPr>
          <a:xfrm>
            <a:off x="421394" y="2974806"/>
            <a:ext cx="8519406" cy="1754326"/>
          </a:xfrm>
          <a:prstGeom prst="rect">
            <a:avLst/>
          </a:prstGeom>
          <a:noFill/>
        </p:spPr>
        <p:txBody>
          <a:bodyPr wrap="square">
            <a:spAutoFit/>
          </a:bodyPr>
          <a:lstStyle/>
          <a:p>
            <a:pPr algn="l"/>
            <a:endParaRPr lang="en-US" sz="1200" b="0" i="0" dirty="0">
              <a:solidFill>
                <a:srgbClr val="212121"/>
              </a:solidFill>
              <a:effectLst/>
              <a:latin typeface="Roboto" panose="02000000000000000000" pitchFamily="2" charset="0"/>
            </a:endParaRPr>
          </a:p>
          <a:p>
            <a:pPr algn="l"/>
            <a:r>
              <a:rPr lang="en-US" sz="1200" b="0" i="0" dirty="0">
                <a:solidFill>
                  <a:srgbClr val="212121"/>
                </a:solidFill>
                <a:effectLst/>
                <a:latin typeface="Roboto" panose="02000000000000000000" pitchFamily="2" charset="0"/>
              </a:rPr>
              <a:t>Hasil Model </a:t>
            </a:r>
            <a:r>
              <a:rPr lang="en-US" sz="1200" b="0" i="0" dirty="0" err="1">
                <a:solidFill>
                  <a:srgbClr val="212121"/>
                </a:solidFill>
                <a:effectLst/>
                <a:latin typeface="Roboto" panose="02000000000000000000" pitchFamily="2" charset="0"/>
              </a:rPr>
              <a:t>menggunakan</a:t>
            </a:r>
            <a:r>
              <a:rPr lang="en-US" sz="1200" b="0" i="0" dirty="0">
                <a:solidFill>
                  <a:srgbClr val="212121"/>
                </a:solidFill>
                <a:effectLst/>
                <a:latin typeface="Roboto" panose="02000000000000000000" pitchFamily="2" charset="0"/>
              </a:rPr>
              <a:t> data yang </a:t>
            </a:r>
            <a:r>
              <a:rPr lang="en-US" sz="1200" b="0" i="0" dirty="0" err="1">
                <a:solidFill>
                  <a:srgbClr val="212121"/>
                </a:solidFill>
                <a:effectLst/>
                <a:latin typeface="Roboto" panose="02000000000000000000" pitchFamily="2" charset="0"/>
              </a:rPr>
              <a:t>sudah</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ditransformasi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menggunakan</a:t>
            </a:r>
            <a:r>
              <a:rPr lang="en-US" sz="1200" b="0" i="0" dirty="0">
                <a:solidFill>
                  <a:srgbClr val="212121"/>
                </a:solidFill>
                <a:effectLst/>
                <a:latin typeface="Roboto" panose="02000000000000000000" pitchFamily="2" charset="0"/>
              </a:rPr>
              <a:t> Min Max Scaler </a:t>
            </a:r>
            <a:r>
              <a:rPr lang="en-US" sz="1200" b="0" i="0" dirty="0" err="1">
                <a:solidFill>
                  <a:srgbClr val="212121"/>
                </a:solidFill>
                <a:effectLst/>
                <a:latin typeface="Roboto" panose="02000000000000000000" pitchFamily="2" charset="0"/>
              </a:rPr>
              <a:t>menunjukkan</a:t>
            </a:r>
            <a:r>
              <a:rPr lang="en-US" sz="1200" b="0" i="0" dirty="0">
                <a:solidFill>
                  <a:srgbClr val="212121"/>
                </a:solidFill>
                <a:effectLst/>
                <a:latin typeface="Roboto" panose="02000000000000000000" pitchFamily="2" charset="0"/>
              </a:rPr>
              <a:t>:</a:t>
            </a:r>
          </a:p>
          <a:p>
            <a:pPr marL="285750" indent="-285750" algn="l">
              <a:buFont typeface="Arial" panose="020B0604020202020204" pitchFamily="34" charset="0"/>
              <a:buChar char="•"/>
            </a:pPr>
            <a:r>
              <a:rPr lang="en-US" sz="1200" b="0" i="0" dirty="0">
                <a:solidFill>
                  <a:srgbClr val="212121"/>
                </a:solidFill>
                <a:effectLst/>
                <a:latin typeface="Roboto" panose="02000000000000000000" pitchFamily="2" charset="0"/>
              </a:rPr>
              <a:t>Random Forest </a:t>
            </a:r>
            <a:r>
              <a:rPr lang="en-US" sz="1200" b="0" i="0" dirty="0" err="1">
                <a:solidFill>
                  <a:srgbClr val="212121"/>
                </a:solidFill>
                <a:effectLst/>
                <a:latin typeface="Roboto" panose="02000000000000000000" pitchFamily="2" charset="0"/>
              </a:rPr>
              <a:t>adalah</a:t>
            </a:r>
            <a:r>
              <a:rPr lang="en-US" sz="1200" b="0" i="0" dirty="0">
                <a:solidFill>
                  <a:srgbClr val="212121"/>
                </a:solidFill>
                <a:effectLst/>
                <a:latin typeface="Roboto" panose="02000000000000000000" pitchFamily="2" charset="0"/>
              </a:rPr>
              <a:t> model </a:t>
            </a:r>
            <a:r>
              <a:rPr lang="en-US" sz="1200" b="0" i="0" dirty="0" err="1">
                <a:solidFill>
                  <a:srgbClr val="212121"/>
                </a:solidFill>
                <a:effectLst/>
                <a:latin typeface="Roboto" panose="02000000000000000000" pitchFamily="2" charset="0"/>
              </a:rPr>
              <a:t>terbaik</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karena</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memiliki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akurasi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tertinggi</a:t>
            </a:r>
            <a:r>
              <a:rPr lang="en-US" sz="1200" b="0" i="0" dirty="0">
                <a:solidFill>
                  <a:srgbClr val="212121"/>
                </a:solidFill>
                <a:effectLst/>
                <a:latin typeface="Roboto" panose="02000000000000000000" pitchFamily="2" charset="0"/>
              </a:rPr>
              <a:t> (0.9433) dan </a:t>
            </a:r>
            <a:r>
              <a:rPr lang="en-US" sz="1200" b="0" i="0" dirty="0" err="1">
                <a:solidFill>
                  <a:srgbClr val="212121"/>
                </a:solidFill>
                <a:effectLst/>
                <a:latin typeface="Roboto" panose="02000000000000000000" pitchFamily="2" charset="0"/>
              </a:rPr>
              <a:t>keseimbangan</a:t>
            </a:r>
            <a:r>
              <a:rPr lang="en-US" sz="1200" b="0" i="0" dirty="0">
                <a:solidFill>
                  <a:srgbClr val="212121"/>
                </a:solidFill>
                <a:effectLst/>
                <a:latin typeface="Roboto" panose="02000000000000000000" pitchFamily="2" charset="0"/>
              </a:rPr>
              <a:t> yang </a:t>
            </a:r>
            <a:r>
              <a:rPr lang="en-US" sz="1200" b="0" i="0" dirty="0" err="1">
                <a:solidFill>
                  <a:srgbClr val="212121"/>
                </a:solidFill>
                <a:effectLst/>
                <a:latin typeface="Roboto" panose="02000000000000000000" pitchFamily="2" charset="0"/>
              </a:rPr>
              <a:t>baik</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antara</a:t>
            </a:r>
            <a:r>
              <a:rPr lang="en-US" sz="1200" b="0" i="0" dirty="0">
                <a:solidFill>
                  <a:srgbClr val="212121"/>
                </a:solidFill>
                <a:effectLst/>
                <a:latin typeface="Roboto" panose="02000000000000000000" pitchFamily="2" charset="0"/>
              </a:rPr>
              <a:t> recall (0.9267) dan precision (0.9586). </a:t>
            </a:r>
            <a:r>
              <a:rPr lang="en-US" sz="1200" b="0" i="0" dirty="0" err="1">
                <a:solidFill>
                  <a:srgbClr val="212121"/>
                </a:solidFill>
                <a:effectLst/>
                <a:latin typeface="Roboto" panose="02000000000000000000" pitchFamily="2" charset="0"/>
              </a:rPr>
              <a:t>Ini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menjadikannya</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pilihan</a:t>
            </a:r>
            <a:r>
              <a:rPr lang="en-US" sz="1200" b="0" i="0" dirty="0">
                <a:solidFill>
                  <a:srgbClr val="212121"/>
                </a:solidFill>
                <a:effectLst/>
                <a:latin typeface="Roboto" panose="02000000000000000000" pitchFamily="2" charset="0"/>
              </a:rPr>
              <a:t> yang sangat </a:t>
            </a:r>
            <a:r>
              <a:rPr lang="en-US" sz="1200" b="0" i="0" dirty="0" err="1">
                <a:solidFill>
                  <a:srgbClr val="212121"/>
                </a:solidFill>
                <a:effectLst/>
                <a:latin typeface="Roboto" panose="02000000000000000000" pitchFamily="2" charset="0"/>
              </a:rPr>
              <a:t>andal</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untuk</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klasifikasi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terutama</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ketika</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akurasi</a:t>
            </a:r>
            <a:r>
              <a:rPr lang="en-US" sz="1200" b="0" i="0" dirty="0">
                <a:solidFill>
                  <a:srgbClr val="212121"/>
                </a:solidFill>
                <a:effectLst/>
                <a:latin typeface="Roboto" panose="02000000000000000000" pitchFamily="2" charset="0"/>
              </a:rPr>
              <a:t> dan </a:t>
            </a:r>
            <a:r>
              <a:rPr lang="en-US" sz="1200" b="0" i="0" dirty="0" err="1">
                <a:solidFill>
                  <a:srgbClr val="212121"/>
                </a:solidFill>
                <a:effectLst/>
                <a:latin typeface="Roboto" panose="02000000000000000000" pitchFamily="2" charset="0"/>
              </a:rPr>
              <a:t>kualitas</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prediksi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menjadi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prioritas</a:t>
            </a:r>
            <a:r>
              <a:rPr lang="en-US" sz="1200" b="0" i="0" dirty="0">
                <a:solidFill>
                  <a:srgbClr val="212121"/>
                </a:solidFill>
                <a:effectLst/>
                <a:latin typeface="Roboto" panose="02000000000000000000" pitchFamily="2" charset="0"/>
              </a:rPr>
              <a:t>.</a:t>
            </a:r>
          </a:p>
          <a:p>
            <a:pPr marL="285750" indent="-285750" algn="l">
              <a:buFont typeface="Arial" panose="020B0604020202020204" pitchFamily="34" charset="0"/>
              <a:buChar char="•"/>
            </a:pPr>
            <a:endParaRPr lang="en-US" sz="1200" b="0" i="0" dirty="0">
              <a:solidFill>
                <a:srgbClr val="212121"/>
              </a:solidFill>
              <a:effectLst/>
              <a:latin typeface="Roboto" panose="02000000000000000000" pitchFamily="2" charset="0"/>
            </a:endParaRPr>
          </a:p>
          <a:p>
            <a:pPr marL="285750" indent="-285750" algn="l">
              <a:buFont typeface="Arial" panose="020B0604020202020204" pitchFamily="34" charset="0"/>
              <a:buChar char="•"/>
            </a:pPr>
            <a:r>
              <a:rPr lang="en-US" sz="1200" b="0" i="0" dirty="0">
                <a:solidFill>
                  <a:srgbClr val="212121"/>
                </a:solidFill>
                <a:effectLst/>
                <a:latin typeface="Roboto" panose="02000000000000000000" pitchFamily="2" charset="0"/>
              </a:rPr>
              <a:t>Decision Tree juga </a:t>
            </a:r>
            <a:r>
              <a:rPr lang="en-US" sz="1200" b="0" i="0" dirty="0" err="1">
                <a:solidFill>
                  <a:srgbClr val="212121"/>
                </a:solidFill>
                <a:effectLst/>
                <a:latin typeface="Roboto" panose="02000000000000000000" pitchFamily="2" charset="0"/>
              </a:rPr>
              <a:t>dapat</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dipertimbangkan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sebagai</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pilihan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kedua</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terbaik</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Dengan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akurasi</a:t>
            </a:r>
            <a:r>
              <a:rPr lang="en-US" sz="1200" b="0" i="0" dirty="0">
                <a:solidFill>
                  <a:srgbClr val="212121"/>
                </a:solidFill>
                <a:effectLst/>
                <a:latin typeface="Roboto" panose="02000000000000000000" pitchFamily="2" charset="0"/>
              </a:rPr>
              <a:t> yang sangat </a:t>
            </a:r>
            <a:r>
              <a:rPr lang="en-US" sz="1200" b="0" i="0" dirty="0" err="1">
                <a:solidFill>
                  <a:srgbClr val="212121"/>
                </a:solidFill>
                <a:effectLst/>
                <a:latin typeface="Roboto" panose="02000000000000000000" pitchFamily="2" charset="0"/>
              </a:rPr>
              <a:t>mendekati</a:t>
            </a:r>
            <a:r>
              <a:rPr lang="en-US" sz="1200" b="0" i="0" dirty="0">
                <a:solidFill>
                  <a:srgbClr val="212121"/>
                </a:solidFill>
                <a:effectLst/>
                <a:latin typeface="Roboto" panose="02000000000000000000" pitchFamily="2" charset="0"/>
              </a:rPr>
              <a:t> Random Forest (0.9400), </a:t>
            </a:r>
            <a:r>
              <a:rPr lang="en-US" sz="1200" b="0" i="0" dirty="0" err="1">
                <a:solidFill>
                  <a:srgbClr val="212121"/>
                </a:solidFill>
                <a:effectLst/>
                <a:latin typeface="Roboto" panose="02000000000000000000" pitchFamily="2" charset="0"/>
              </a:rPr>
              <a:t>serta</a:t>
            </a:r>
            <a:r>
              <a:rPr lang="en-US" sz="1200" b="0" i="0" dirty="0">
                <a:solidFill>
                  <a:srgbClr val="212121"/>
                </a:solidFill>
                <a:effectLst/>
                <a:latin typeface="Roboto" panose="02000000000000000000" pitchFamily="2" charset="0"/>
              </a:rPr>
              <a:t> recall (0.9267) dan precision (0.9521) yang </a:t>
            </a:r>
            <a:r>
              <a:rPr lang="en-US" sz="1200" b="0" i="0" dirty="0" err="1">
                <a:solidFill>
                  <a:srgbClr val="212121"/>
                </a:solidFill>
                <a:effectLst/>
                <a:latin typeface="Roboto" panose="02000000000000000000" pitchFamily="2" charset="0"/>
              </a:rPr>
              <a:t>tinggi</a:t>
            </a:r>
            <a:r>
              <a:rPr lang="en-US" sz="1200" b="0" i="0" dirty="0">
                <a:solidFill>
                  <a:srgbClr val="212121"/>
                </a:solidFill>
                <a:effectLst/>
                <a:latin typeface="Roboto" panose="02000000000000000000" pitchFamily="2" charset="0"/>
              </a:rPr>
              <a:t>, Decision Tree </a:t>
            </a:r>
            <a:r>
              <a:rPr lang="en-US" sz="1200" b="0" i="0" dirty="0" err="1">
                <a:solidFill>
                  <a:srgbClr val="212121"/>
                </a:solidFill>
                <a:effectLst/>
                <a:latin typeface="Roboto" panose="02000000000000000000" pitchFamily="2" charset="0"/>
              </a:rPr>
              <a:t>menawarkan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performa</a:t>
            </a:r>
            <a:r>
              <a:rPr lang="en-US" sz="1200" b="0" i="0" dirty="0">
                <a:solidFill>
                  <a:srgbClr val="212121"/>
                </a:solidFill>
                <a:effectLst/>
                <a:latin typeface="Roboto" panose="02000000000000000000" pitchFamily="2" charset="0"/>
              </a:rPr>
              <a:t> yang </a:t>
            </a:r>
            <a:r>
              <a:rPr lang="en-US" sz="1200" b="0" i="0" dirty="0" err="1">
                <a:solidFill>
                  <a:srgbClr val="212121"/>
                </a:solidFill>
                <a:effectLst/>
                <a:latin typeface="Roboto" panose="02000000000000000000" pitchFamily="2" charset="0"/>
              </a:rPr>
              <a:t>kuat</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dengan</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waktu</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komputasi</a:t>
            </a:r>
            <a:r>
              <a:rPr lang="en-US" sz="1200" b="0" i="0" dirty="0">
                <a:solidFill>
                  <a:srgbClr val="212121"/>
                </a:solidFill>
                <a:effectLst/>
                <a:latin typeface="Roboto" panose="02000000000000000000" pitchFamily="2" charset="0"/>
              </a:rPr>
              <a:t> yang </a:t>
            </a:r>
            <a:r>
              <a:rPr lang="en-US" sz="1200" b="0" i="0" dirty="0" err="1">
                <a:solidFill>
                  <a:srgbClr val="212121"/>
                </a:solidFill>
                <a:effectLst/>
                <a:latin typeface="Roboto" panose="02000000000000000000" pitchFamily="2" charset="0"/>
              </a:rPr>
              <a:t>lebih</a:t>
            </a:r>
            <a:r>
              <a:rPr lang="en-US" sz="1200" b="0" i="0" dirty="0">
                <a:solidFill>
                  <a:srgbClr val="212121"/>
                </a:solidFill>
                <a:effectLst/>
                <a:latin typeface="Roboto" panose="02000000000000000000" pitchFamily="2" charset="0"/>
              </a:rPr>
              <a:t> </a:t>
            </a:r>
            <a:r>
              <a:rPr lang="en-US" sz="1200" b="0" i="0" dirty="0" err="1">
                <a:solidFill>
                  <a:srgbClr val="212121"/>
                </a:solidFill>
                <a:effectLst/>
                <a:latin typeface="Roboto" panose="02000000000000000000" pitchFamily="2" charset="0"/>
              </a:rPr>
              <a:t>efisien</a:t>
            </a:r>
            <a:r>
              <a:rPr lang="en-US" sz="1200" b="0" i="0" dirty="0">
                <a:solidFill>
                  <a:srgbClr val="212121"/>
                </a:solidFill>
                <a:effectLst/>
                <a:latin typeface="Roboto" panose="02000000000000000000" pitchFamily="2" charset="0"/>
              </a:rPr>
              <a:t>.</a:t>
            </a:r>
          </a:p>
        </p:txBody>
      </p:sp>
      <p:sp>
        <p:nvSpPr>
          <p:cNvPr id="13" name="TextBox 12">
            <a:extLst>
              <a:ext uri="{FF2B5EF4-FFF2-40B4-BE49-F238E27FC236}">
                <a16:creationId xmlns:a16="http://schemas.microsoft.com/office/drawing/2014/main" id="{DB708EB7-2C5A-A101-6F67-62603557BB3C}"/>
              </a:ext>
            </a:extLst>
          </p:cNvPr>
          <p:cNvSpPr txBox="1"/>
          <p:nvPr/>
        </p:nvSpPr>
        <p:spPr>
          <a:xfrm>
            <a:off x="421394" y="718588"/>
            <a:ext cx="4572000" cy="338554"/>
          </a:xfrm>
          <a:prstGeom prst="rect">
            <a:avLst/>
          </a:prstGeom>
          <a:noFill/>
        </p:spPr>
        <p:txBody>
          <a:bodyPr wrap="square">
            <a:spAutoFit/>
          </a:bodyPr>
          <a:lstStyle/>
          <a:p>
            <a:r>
              <a:rPr lang="en-US" sz="1600" b="1" i="0" dirty="0">
                <a:solidFill>
                  <a:srgbClr val="212121"/>
                </a:solidFill>
                <a:effectLst/>
                <a:latin typeface="Roboto" panose="02000000000000000000" pitchFamily="2" charset="0"/>
              </a:rPr>
              <a:t>Modelling 2 (Data After Transformation)</a:t>
            </a:r>
            <a:endParaRPr lang="en-US" sz="1600" b="1" dirty="0"/>
          </a:p>
        </p:txBody>
      </p:sp>
      <p:pic>
        <p:nvPicPr>
          <p:cNvPr id="14" name="Picture 13">
            <a:extLst>
              <a:ext uri="{FF2B5EF4-FFF2-40B4-BE49-F238E27FC236}">
                <a16:creationId xmlns:a16="http://schemas.microsoft.com/office/drawing/2014/main" id="{FD66035A-3D38-4DF5-50B5-71761B53E01A}"/>
              </a:ext>
            </a:extLst>
          </p:cNvPr>
          <p:cNvPicPr>
            <a:picLocks noChangeAspect="1"/>
          </p:cNvPicPr>
          <p:nvPr/>
        </p:nvPicPr>
        <p:blipFill>
          <a:blip r:embed="rId4"/>
          <a:stretch>
            <a:fillRect/>
          </a:stretch>
        </p:blipFill>
        <p:spPr>
          <a:xfrm>
            <a:off x="421391" y="1100710"/>
            <a:ext cx="7902115" cy="2004440"/>
          </a:xfrm>
          <a:prstGeom prst="rect">
            <a:avLst/>
          </a:prstGeom>
          <a:ln>
            <a:solidFill>
              <a:schemeClr val="accent5"/>
            </a:solidFill>
          </a:ln>
        </p:spPr>
      </p:pic>
    </p:spTree>
    <p:extLst>
      <p:ext uri="{BB962C8B-B14F-4D97-AF65-F5344CB8AC3E}">
        <p14:creationId xmlns:p14="http://schemas.microsoft.com/office/powerpoint/2010/main" val="11461138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1732</TotalTime>
  <Words>1481</Words>
  <Application>Microsoft Office PowerPoint</Application>
  <PresentationFormat>On-screen Show (16:9)</PresentationFormat>
  <Paragraphs>126</Paragraphs>
  <Slides>15</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Roboto</vt:lpstr>
      <vt:lpstr>Poppins Medium</vt:lpstr>
      <vt:lpstr>Montserrat</vt:lpstr>
      <vt:lpstr>Nunito</vt:lpstr>
      <vt:lpstr>Dosis</vt:lpstr>
      <vt:lpstr>Arial</vt:lpstr>
      <vt:lpstr>Simple Light</vt:lpstr>
      <vt:lpstr>Simple Light</vt:lpstr>
      <vt:lpstr>Predict Clicked Ads Customer Classification by using Machine Learning</vt:lpstr>
      <vt:lpstr>Overview</vt:lpstr>
      <vt:lpstr>Customer Type and Behaviour Analysis on Advertisement</vt:lpstr>
      <vt:lpstr>Customer Type and Behaviour Analysis on Advertisement</vt:lpstr>
      <vt:lpstr>Customer Type and Behaviour Analysis on Advertisement</vt:lpstr>
      <vt:lpstr>Customer Type and Behaviour Analysis on Advertisement</vt:lpstr>
      <vt:lpstr>Data Cleaning and Preprocessing</vt:lpstr>
      <vt:lpstr>Data Modeling</vt:lpstr>
      <vt:lpstr>Data Modeling</vt:lpstr>
      <vt:lpstr>Data Modeling</vt:lpstr>
      <vt:lpstr>Data Modeling</vt:lpstr>
      <vt:lpstr>Business Recommendation and Simulation</vt:lpstr>
      <vt:lpstr>Business Recommendation and Simulation</vt:lpstr>
      <vt:lpstr>Business Recommendation and Simulation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Oknardo Tulung</dc:creator>
  <cp:lastModifiedBy>Oknardo Tulung</cp:lastModifiedBy>
  <cp:revision>32</cp:revision>
  <dcterms:modified xsi:type="dcterms:W3CDTF">2024-08-17T10:36:13Z</dcterms:modified>
</cp:coreProperties>
</file>